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3"/>
  </p:notesMasterIdLst>
  <p:sldIdLst>
    <p:sldId id="720" r:id="rId2"/>
    <p:sldId id="723" r:id="rId3"/>
    <p:sldId id="726" r:id="rId4"/>
    <p:sldId id="727" r:id="rId5"/>
    <p:sldId id="729" r:id="rId6"/>
    <p:sldId id="728" r:id="rId7"/>
    <p:sldId id="730" r:id="rId8"/>
    <p:sldId id="731" r:id="rId9"/>
    <p:sldId id="738" r:id="rId10"/>
    <p:sldId id="739" r:id="rId11"/>
    <p:sldId id="650" r:id="rId12"/>
  </p:sldIdLst>
  <p:sldSz cx="10693400" cy="7561263"/>
  <p:notesSz cx="6797675" cy="9928225"/>
  <p:defaultTextStyle>
    <a:defPPr>
      <a:defRPr lang="ru-RU"/>
    </a:defPPr>
    <a:lvl1pPr algn="l" defTabSz="1041400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519113" indent="-61913" algn="l" defTabSz="1041400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1041400" indent="-127000" algn="l" defTabSz="1041400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562100" indent="-190500" algn="l" defTabSz="1041400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2084388" indent="-255588" algn="l" defTabSz="1041400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B3D7"/>
    <a:srgbClr val="749BCA"/>
    <a:srgbClr val="AD403D"/>
    <a:srgbClr val="93CDDD"/>
    <a:srgbClr val="74A5DA"/>
    <a:srgbClr val="6198D5"/>
    <a:srgbClr val="749BE8"/>
    <a:srgbClr val="6499E6"/>
    <a:srgbClr val="6EA0D8"/>
    <a:srgbClr val="5B94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78" autoAdjust="0"/>
    <p:restoredTop sz="97335" autoAdjust="0"/>
  </p:normalViewPr>
  <p:slideViewPr>
    <p:cSldViewPr>
      <p:cViewPr>
        <p:scale>
          <a:sx n="100" d="100"/>
          <a:sy n="100" d="100"/>
        </p:scale>
        <p:origin x="-1536" y="-204"/>
      </p:cViewPr>
      <p:guideLst>
        <p:guide orient="horz" pos="2608"/>
        <p:guide orient="horz" pos="340"/>
        <p:guide orient="horz" pos="2971"/>
        <p:guide pos="828"/>
        <p:guide pos="1463"/>
        <p:guide pos="4729"/>
        <p:guide pos="5908"/>
        <p:guide pos="34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3" y="33"/>
            <a:ext cx="2946568" cy="496889"/>
          </a:xfrm>
          <a:prstGeom prst="rect">
            <a:avLst/>
          </a:prstGeom>
        </p:spPr>
        <p:txBody>
          <a:bodyPr vert="horz" lIns="91494" tIns="45750" rIns="91494" bIns="45750" rtlCol="0"/>
          <a:lstStyle>
            <a:lvl1pPr algn="l" defTabSz="104368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515" y="33"/>
            <a:ext cx="2946567" cy="496889"/>
          </a:xfrm>
          <a:prstGeom prst="rect">
            <a:avLst/>
          </a:prstGeom>
        </p:spPr>
        <p:txBody>
          <a:bodyPr vert="horz" lIns="91494" tIns="45750" rIns="91494" bIns="45750" rtlCol="0"/>
          <a:lstStyle>
            <a:lvl1pPr algn="r" defTabSz="104368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D89A5CC-31D0-423B-8CA0-7BE9E13CA04E}" type="datetimeFigureOut">
              <a:rPr lang="ru-RU"/>
              <a:pPr>
                <a:defRPr/>
              </a:pPr>
              <a:t>12.09.2019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55650" y="731838"/>
            <a:ext cx="5286375" cy="3738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94" tIns="45750" rIns="91494" bIns="4575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613" y="4716481"/>
            <a:ext cx="5438463" cy="4467232"/>
          </a:xfrm>
          <a:prstGeom prst="rect">
            <a:avLst/>
          </a:prstGeom>
        </p:spPr>
        <p:txBody>
          <a:bodyPr vert="horz" lIns="91494" tIns="45750" rIns="91494" bIns="4575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3" y="9429783"/>
            <a:ext cx="2946568" cy="496889"/>
          </a:xfrm>
          <a:prstGeom prst="rect">
            <a:avLst/>
          </a:prstGeom>
        </p:spPr>
        <p:txBody>
          <a:bodyPr vert="horz" lIns="91494" tIns="45750" rIns="91494" bIns="45750" rtlCol="0" anchor="b"/>
          <a:lstStyle>
            <a:lvl1pPr algn="l" defTabSz="104368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515" y="9429783"/>
            <a:ext cx="2946567" cy="496889"/>
          </a:xfrm>
          <a:prstGeom prst="rect">
            <a:avLst/>
          </a:prstGeom>
        </p:spPr>
        <p:txBody>
          <a:bodyPr vert="horz" lIns="91494" tIns="45750" rIns="91494" bIns="45750" rtlCol="0" anchor="b"/>
          <a:lstStyle>
            <a:lvl1pPr algn="r" defTabSz="104368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182F53F-6C96-4B3E-8595-536593CB3E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081422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041400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19113" algn="l" defTabSz="1041400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1400" algn="l" defTabSz="1041400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2100" algn="l" defTabSz="1041400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4388" algn="l" defTabSz="1041400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179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8616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052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1487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66763" y="744538"/>
            <a:ext cx="526415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C27BC-0716-421E-B1AA-A349AC206563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11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8947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10691812" cy="755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3708624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4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3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1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0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14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3700"/>
            </a:lvl1pPr>
            <a:lvl2pPr marL="521436" indent="0">
              <a:buNone/>
              <a:defRPr sz="3200"/>
            </a:lvl2pPr>
            <a:lvl3pPr marL="1042872" indent="0">
              <a:buNone/>
              <a:defRPr sz="2700"/>
            </a:lvl3pPr>
            <a:lvl4pPr marL="1564308" indent="0">
              <a:buNone/>
              <a:defRPr sz="2300"/>
            </a:lvl4pPr>
            <a:lvl5pPr marL="2085744" indent="0">
              <a:buNone/>
              <a:defRPr sz="2300"/>
            </a:lvl5pPr>
            <a:lvl6pPr marL="2607179" indent="0">
              <a:buNone/>
              <a:defRPr sz="2300"/>
            </a:lvl6pPr>
            <a:lvl7pPr marL="3128616" indent="0">
              <a:buNone/>
              <a:defRPr sz="2300"/>
            </a:lvl7pPr>
            <a:lvl8pPr marL="3650052" indent="0">
              <a:buNone/>
              <a:defRPr sz="2300"/>
            </a:lvl8pPr>
            <a:lvl9pPr marL="4171487" indent="0">
              <a:buNone/>
              <a:defRPr sz="23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436" indent="0">
              <a:buNone/>
              <a:defRPr sz="1400"/>
            </a:lvl2pPr>
            <a:lvl3pPr marL="1042872" indent="0">
              <a:buNone/>
              <a:defRPr sz="1100"/>
            </a:lvl3pPr>
            <a:lvl4pPr marL="1564308" indent="0">
              <a:buNone/>
              <a:defRPr sz="1000"/>
            </a:lvl4pPr>
            <a:lvl5pPr marL="2085744" indent="0">
              <a:buNone/>
              <a:defRPr sz="1000"/>
            </a:lvl5pPr>
            <a:lvl6pPr marL="2607179" indent="0">
              <a:buNone/>
              <a:defRPr sz="1000"/>
            </a:lvl6pPr>
            <a:lvl7pPr marL="3128616" indent="0">
              <a:buNone/>
              <a:defRPr sz="1000"/>
            </a:lvl7pPr>
            <a:lvl8pPr marL="3650052" indent="0">
              <a:buNone/>
              <a:defRPr sz="1000"/>
            </a:lvl8pPr>
            <a:lvl9pPr marL="4171487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F3FF0D-8B4E-4B35-AD2F-5C6133775B2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73CAA-7F33-400C-AD93-79E9062DFBE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A0762B-3CB0-4E90-BB13-2B0F83EA3F6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6931025" y="5653088"/>
            <a:ext cx="1079500" cy="415925"/>
          </a:xfrm>
          <a:prstGeom prst="rect">
            <a:avLst/>
          </a:prstGeom>
          <a:noFill/>
          <a:ln>
            <a:noFill/>
          </a:ln>
          <a:extLst/>
        </p:spPr>
        <p:txBody>
          <a:bodyPr lIns="91424" tIns="45712" rIns="91424" bIns="45712"/>
          <a:lstStyle>
            <a:lvl1pPr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1042804">
              <a:defRPr/>
            </a:pPr>
            <a:endParaRPr lang="ru-RU" smtClean="0"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7" y="1771651"/>
            <a:ext cx="8561139" cy="5324475"/>
          </a:xfrm>
        </p:spPr>
        <p:txBody>
          <a:bodyPr/>
          <a:lstStyle>
            <a:lvl1pPr marL="363474" indent="0">
              <a:buFontTx/>
              <a:buNone/>
              <a:defRPr b="1">
                <a:latin typeface="+mj-lt"/>
              </a:defRPr>
            </a:lvl1pPr>
            <a:lvl2pPr marL="360299" indent="3175">
              <a:defRPr>
                <a:latin typeface="+mj-lt"/>
              </a:defRPr>
            </a:lvl2pPr>
            <a:lvl3pPr marL="628539" indent="-260304">
              <a:tabLst/>
              <a:defRPr>
                <a:latin typeface="+mj-lt"/>
              </a:defRPr>
            </a:lvl3pPr>
            <a:lvl4pPr marL="0" indent="360299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26" y="552452"/>
            <a:ext cx="8580438" cy="1219199"/>
          </a:xfrm>
        </p:spPr>
        <p:txBody>
          <a:bodyPr/>
          <a:lstStyle>
            <a:lvl1pPr marL="0" marR="0" indent="0" defTabSz="104287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95A2C-97B0-4F37-A37A-C10F5644461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7" y="1771651"/>
            <a:ext cx="8561139" cy="5324475"/>
          </a:xfrm>
        </p:spPr>
        <p:txBody>
          <a:bodyPr/>
          <a:lstStyle>
            <a:lvl1pPr marL="363474" indent="0">
              <a:buFontTx/>
              <a:buNone/>
              <a:defRPr b="1">
                <a:latin typeface="+mj-lt"/>
              </a:defRPr>
            </a:lvl1pPr>
            <a:lvl2pPr marL="363474" indent="0">
              <a:defRPr>
                <a:latin typeface="+mj-lt"/>
              </a:defRPr>
            </a:lvl2pPr>
            <a:lvl3pPr marL="628539" indent="-260304">
              <a:defRPr>
                <a:latin typeface="+mj-lt"/>
              </a:defRPr>
            </a:lvl3pPr>
            <a:lvl4pPr marL="0" indent="360299">
              <a:defRPr>
                <a:latin typeface="+mj-lt"/>
              </a:defRPr>
            </a:lvl4pPr>
            <a:lvl5pPr marL="143484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7" y="552452"/>
            <a:ext cx="8581268" cy="1219199"/>
          </a:xfrm>
        </p:spPr>
        <p:txBody>
          <a:bodyPr/>
          <a:lstStyle>
            <a:lvl1pPr marL="0" marR="0" indent="0" defTabSz="104287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13DA2B-D88F-4101-912C-9DE43376584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691813" cy="755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7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7" y="3781425"/>
            <a:ext cx="8561139" cy="3314700"/>
          </a:xfrm>
        </p:spPr>
        <p:txBody>
          <a:bodyPr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436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8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30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74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17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61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05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14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6A59E-A672-453A-8B07-30551BB68DD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59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17254-39B4-4CED-BEC6-C70A2F28413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6" y="1771650"/>
            <a:ext cx="4297419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6" indent="0">
              <a:buNone/>
              <a:defRPr sz="2300" b="1"/>
            </a:lvl2pPr>
            <a:lvl3pPr marL="1042872" indent="0">
              <a:buNone/>
              <a:defRPr sz="2100" b="1"/>
            </a:lvl3pPr>
            <a:lvl4pPr marL="1564308" indent="0">
              <a:buNone/>
              <a:defRPr sz="1800" b="1"/>
            </a:lvl4pPr>
            <a:lvl5pPr marL="2085744" indent="0">
              <a:buNone/>
              <a:defRPr sz="1800" b="1"/>
            </a:lvl5pPr>
            <a:lvl6pPr marL="2607179" indent="0">
              <a:buNone/>
              <a:defRPr sz="1800" b="1"/>
            </a:lvl6pPr>
            <a:lvl7pPr marL="3128616" indent="0">
              <a:buNone/>
              <a:defRPr sz="1800" b="1"/>
            </a:lvl7pPr>
            <a:lvl8pPr marL="3650052" indent="0">
              <a:buNone/>
              <a:defRPr sz="1800" b="1"/>
            </a:lvl8pPr>
            <a:lvl9pPr marL="4171487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6" y="2397901"/>
            <a:ext cx="4297419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2" y="1771650"/>
            <a:ext cx="4195762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6" indent="0">
              <a:buNone/>
              <a:defRPr sz="2300" b="1"/>
            </a:lvl2pPr>
            <a:lvl3pPr marL="1042872" indent="0">
              <a:buNone/>
              <a:defRPr sz="2100" b="1"/>
            </a:lvl3pPr>
            <a:lvl4pPr marL="1564308" indent="0">
              <a:buNone/>
              <a:defRPr sz="1800" b="1"/>
            </a:lvl4pPr>
            <a:lvl5pPr marL="2085744" indent="0">
              <a:buNone/>
              <a:defRPr sz="1800" b="1"/>
            </a:lvl5pPr>
            <a:lvl6pPr marL="2607179" indent="0">
              <a:buNone/>
              <a:defRPr sz="1800" b="1"/>
            </a:lvl6pPr>
            <a:lvl7pPr marL="3128616" indent="0">
              <a:buNone/>
              <a:defRPr sz="1800" b="1"/>
            </a:lvl7pPr>
            <a:lvl8pPr marL="3650052" indent="0">
              <a:buNone/>
              <a:defRPr sz="1800" b="1"/>
            </a:lvl8pPr>
            <a:lvl9pPr marL="4171487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2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03A29-998D-4187-8B51-53A7C7EAAC6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A6603D-391C-444B-995E-95854038712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578975" y="6475413"/>
            <a:ext cx="663575" cy="719137"/>
          </a:xfrm>
        </p:spPr>
        <p:txBody>
          <a:bodyPr/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061EE710-8FCD-40F1-AA7F-D8AF0BCC19E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2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2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436" indent="0">
              <a:buNone/>
              <a:defRPr sz="1400"/>
            </a:lvl2pPr>
            <a:lvl3pPr marL="1042872" indent="0">
              <a:buNone/>
              <a:defRPr sz="1100"/>
            </a:lvl3pPr>
            <a:lvl4pPr marL="1564308" indent="0">
              <a:buNone/>
              <a:defRPr sz="1000"/>
            </a:lvl4pPr>
            <a:lvl5pPr marL="2085744" indent="0">
              <a:buNone/>
              <a:defRPr sz="1000"/>
            </a:lvl5pPr>
            <a:lvl6pPr marL="2607179" indent="0">
              <a:buNone/>
              <a:defRPr sz="1000"/>
            </a:lvl6pPr>
            <a:lvl7pPr marL="3128616" indent="0">
              <a:buNone/>
              <a:defRPr sz="1000"/>
            </a:lvl7pPr>
            <a:lvl8pPr marL="3650052" indent="0">
              <a:buNone/>
              <a:defRPr sz="1000"/>
            </a:lvl8pPr>
            <a:lvl9pPr marL="4171487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B3A9B0-337D-4358-B312-226563051D4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954088" y="539750"/>
            <a:ext cx="8588375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287" tIns="52144" rIns="104287" bIns="521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954088" y="1763713"/>
            <a:ext cx="8588375" cy="533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287" tIns="52144" rIns="104287" bIns="521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988" y="7008813"/>
            <a:ext cx="2495550" cy="401637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l" defTabSz="1042872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ctr" defTabSz="1042872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0" y="6661150"/>
            <a:ext cx="725488" cy="696913"/>
          </a:xfrm>
          <a:prstGeom prst="rect">
            <a:avLst/>
          </a:prstGeom>
        </p:spPr>
        <p:txBody>
          <a:bodyPr vert="horz" lIns="104287" tIns="52144" rIns="104287" bIns="52144" rtlCol="0" anchor="ctr">
            <a:normAutofit/>
          </a:bodyPr>
          <a:lstStyle>
            <a:lvl1pPr algn="ctr" defTabSz="1042872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 sz="270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8AFE411-82DC-4216-9AF4-B34672DEDF2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10" r:id="rId1"/>
    <p:sldLayoutId id="2147485011" r:id="rId2"/>
    <p:sldLayoutId id="2147485012" r:id="rId3"/>
    <p:sldLayoutId id="2147485013" r:id="rId4"/>
    <p:sldLayoutId id="2147485014" r:id="rId5"/>
    <p:sldLayoutId id="2147485009" r:id="rId6"/>
    <p:sldLayoutId id="2147485015" r:id="rId7"/>
    <p:sldLayoutId id="2147485016" r:id="rId8"/>
    <p:sldLayoutId id="2147485008" r:id="rId9"/>
    <p:sldLayoutId id="2147485007" r:id="rId10"/>
    <p:sldLayoutId id="2147485006" r:id="rId11"/>
    <p:sldLayoutId id="2147485005" r:id="rId12"/>
  </p:sldLayoutIdLst>
  <p:hf hdr="0" ftr="0" dt="0"/>
  <p:txStyles>
    <p:titleStyle>
      <a:lvl1pPr algn="l" defTabSz="1041400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1041400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2pPr>
      <a:lvl3pPr algn="l" defTabSz="1041400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3pPr>
      <a:lvl4pPr algn="l" defTabSz="1041400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4pPr>
      <a:lvl5pPr algn="l" defTabSz="1041400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5pPr>
      <a:lvl6pPr marL="457120" algn="l" defTabSz="1042804" rtl="0" fontAlgn="base">
        <a:lnSpc>
          <a:spcPts val="5199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6pPr>
      <a:lvl7pPr marL="914239" algn="l" defTabSz="1042804" rtl="0" fontAlgn="base">
        <a:lnSpc>
          <a:spcPts val="5199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7pPr>
      <a:lvl8pPr marL="1371358" algn="l" defTabSz="1042804" rtl="0" fontAlgn="base">
        <a:lnSpc>
          <a:spcPts val="5199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8pPr>
      <a:lvl9pPr marL="1828477" algn="l" defTabSz="1042804" rtl="0" fontAlgn="base">
        <a:lnSpc>
          <a:spcPts val="5199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9pPr>
    </p:titleStyle>
    <p:bodyStyle>
      <a:lvl1pPr marL="361950" indent="-361950" algn="l" defTabSz="1041400" rtl="0" eaLnBrk="0" fontAlgn="base" hangingPunct="0">
        <a:spcBef>
          <a:spcPct val="20000"/>
        </a:spcBef>
        <a:spcAft>
          <a:spcPct val="0"/>
        </a:spcAft>
        <a:buFont typeface="Calibri" pitchFamily="34" charset="0"/>
        <a:buChar char="•"/>
        <a:defRPr sz="3700" kern="1200">
          <a:solidFill>
            <a:srgbClr val="005AA9"/>
          </a:solidFill>
          <a:latin typeface="+mj-lt"/>
          <a:ea typeface="+mn-ea"/>
          <a:cs typeface="+mn-cs"/>
        </a:defRPr>
      </a:lvl1pPr>
      <a:lvl2pPr marL="361950" indent="92075" algn="l" defTabSz="10414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rgbClr val="504F53"/>
          </a:solidFill>
          <a:latin typeface="+mj-lt"/>
          <a:ea typeface="+mn-ea"/>
          <a:cs typeface="+mn-cs"/>
        </a:defRPr>
      </a:lvl2pPr>
      <a:lvl3pPr marL="711200" indent="-258763" algn="l" defTabSz="10414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504F53"/>
          </a:solidFill>
          <a:latin typeface="+mj-lt"/>
          <a:ea typeface="+mn-ea"/>
          <a:cs typeface="+mn-cs"/>
        </a:defRPr>
      </a:lvl3pPr>
      <a:lvl4pPr marL="1598613" indent="-1238250" algn="just" defTabSz="1041400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charset="0"/>
        <a:buChar char="–"/>
        <a:defRPr sz="1600" kern="1200">
          <a:solidFill>
            <a:srgbClr val="504F53"/>
          </a:solidFill>
          <a:latin typeface="+mj-lt"/>
          <a:ea typeface="+mn-ea"/>
          <a:cs typeface="+mn-cs"/>
        </a:defRPr>
      </a:lvl4pPr>
      <a:lvl5pPr marL="1433513" indent="392113" algn="l" defTabSz="1041400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charset="0"/>
        <a:buChar char="»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867898" indent="-260718" algn="l" defTabSz="10428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333" indent="-260718" algn="l" defTabSz="10428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770" indent="-260718" algn="l" defTabSz="10428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206" indent="-260718" algn="l" defTabSz="10428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436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872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308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744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179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616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052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1487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3327" y="901700"/>
            <a:ext cx="1584325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42"/>
          <p:cNvSpPr txBox="1">
            <a:spLocks noChangeArrowheads="1"/>
          </p:cNvSpPr>
          <p:nvPr/>
        </p:nvSpPr>
        <p:spPr bwMode="auto">
          <a:xfrm>
            <a:off x="522164" y="4495011"/>
            <a:ext cx="9865096" cy="479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789" tIns="54405" rIns="108789" bIns="54405">
            <a:spAutoFit/>
          </a:bodyPr>
          <a:lstStyle>
            <a:lvl1pPr defTabSz="1027113">
              <a:spcBef>
                <a:spcPct val="20000"/>
              </a:spcBef>
              <a:buFont typeface="+mj-lt"/>
              <a:defRPr sz="46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1027113">
              <a:spcBef>
                <a:spcPct val="20000"/>
              </a:spcBef>
              <a:buFont typeface="Arial" pitchFamily="34" charset="0"/>
              <a:defRPr sz="29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1027113">
              <a:spcBef>
                <a:spcPct val="20000"/>
              </a:spcBef>
              <a:buFont typeface="Arial" pitchFamily="34" charset="0"/>
              <a:buChar char="•"/>
              <a:defRPr sz="29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1027113">
              <a:lnSpc>
                <a:spcPts val="2263"/>
              </a:lnSpc>
              <a:spcBef>
                <a:spcPts val="500"/>
              </a:spcBef>
              <a:buFont typeface="Arial" pitchFamily="34" charset="0"/>
              <a:defRPr sz="20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defTabSz="1027113">
              <a:lnSpc>
                <a:spcPts val="2263"/>
              </a:lnSpc>
              <a:spcBef>
                <a:spcPts val="500"/>
              </a:spcBef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005AAA"/>
                </a:solidFill>
                <a:latin typeface="Arial" panose="020B0604020202020204" pitchFamily="34" charset="0"/>
              </a:rPr>
              <a:t>Совершенствование системы внутреннего контроля</a:t>
            </a:r>
            <a:endParaRPr lang="ru-RU" altLang="ru-RU" sz="2400" b="1" dirty="0">
              <a:solidFill>
                <a:srgbClr val="005AAA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666180" y="2700511"/>
            <a:ext cx="9505056" cy="1464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789" tIns="54405" rIns="108789" bIns="54405">
            <a:spAutoFit/>
          </a:bodyPr>
          <a:lstStyle>
            <a:lvl1pPr defTabSz="1027113">
              <a:spcBef>
                <a:spcPct val="20000"/>
              </a:spcBef>
              <a:buFont typeface="+mj-lt"/>
              <a:defRPr sz="46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1027113">
              <a:spcBef>
                <a:spcPct val="20000"/>
              </a:spcBef>
              <a:buFont typeface="Arial" pitchFamily="34" charset="0"/>
              <a:defRPr sz="29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1027113">
              <a:spcBef>
                <a:spcPct val="20000"/>
              </a:spcBef>
              <a:buFont typeface="Arial" pitchFamily="34" charset="0"/>
              <a:buChar char="•"/>
              <a:defRPr sz="29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1027113">
              <a:lnSpc>
                <a:spcPts val="2263"/>
              </a:lnSpc>
              <a:spcBef>
                <a:spcPts val="500"/>
              </a:spcBef>
              <a:buFont typeface="Arial" pitchFamily="34" charset="0"/>
              <a:defRPr sz="20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defTabSz="1027113">
              <a:lnSpc>
                <a:spcPts val="2263"/>
              </a:lnSpc>
              <a:spcBef>
                <a:spcPts val="500"/>
              </a:spcBef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ru-RU" altLang="ru-RU" sz="2200" dirty="0" smtClean="0">
                <a:solidFill>
                  <a:srgbClr val="005AAA"/>
                </a:solidFill>
                <a:latin typeface="Arial" panose="020B0604020202020204" pitchFamily="34" charset="0"/>
              </a:rPr>
              <a:t>МИ </a:t>
            </a:r>
            <a:r>
              <a:rPr lang="ru-RU" altLang="ru-RU" sz="2200" dirty="0">
                <a:solidFill>
                  <a:srgbClr val="005AAA"/>
                </a:solidFill>
                <a:latin typeface="Arial" panose="020B0604020202020204" pitchFamily="34" charset="0"/>
              </a:rPr>
              <a:t>ФНС России по </a:t>
            </a:r>
            <a:r>
              <a:rPr lang="ru-RU" altLang="ru-RU" sz="2200" dirty="0" smtClean="0">
                <a:solidFill>
                  <a:srgbClr val="005AAA"/>
                </a:solidFill>
                <a:latin typeface="Arial" panose="020B0604020202020204" pitchFamily="34" charset="0"/>
              </a:rPr>
              <a:t>крупнейшим налогоплательщикам </a:t>
            </a:r>
            <a:r>
              <a:rPr lang="ru-RU" altLang="ru-RU" sz="2200" dirty="0" smtClean="0">
                <a:solidFill>
                  <a:srgbClr val="005AAA"/>
                </a:solidFill>
                <a:latin typeface="Arial" panose="020B0604020202020204" pitchFamily="34" charset="0"/>
              </a:rPr>
              <a:t>№ 2 </a:t>
            </a:r>
          </a:p>
          <a:p>
            <a:pPr>
              <a:spcBef>
                <a:spcPct val="0"/>
              </a:spcBef>
            </a:pPr>
            <a:r>
              <a:rPr lang="ru-RU" sz="2200" dirty="0" smtClean="0">
                <a:solidFill>
                  <a:srgbClr val="005AAA"/>
                </a:solidFill>
                <a:latin typeface="Arial" panose="020B0604020202020204" pitchFamily="34" charset="0"/>
              </a:rPr>
              <a:t>Заместитель начальника </a:t>
            </a:r>
            <a:r>
              <a:rPr lang="ru-RU" sz="2200" dirty="0">
                <a:solidFill>
                  <a:srgbClr val="005AAA"/>
                </a:solidFill>
                <a:latin typeface="Arial" panose="020B0604020202020204" pitchFamily="34" charset="0"/>
              </a:rPr>
              <a:t>отдела налогового мониторинга № </a:t>
            </a:r>
            <a:r>
              <a:rPr lang="ru-RU" sz="2200" dirty="0" smtClean="0">
                <a:solidFill>
                  <a:srgbClr val="005AAA"/>
                </a:solidFill>
                <a:latin typeface="Arial" panose="020B0604020202020204" pitchFamily="34" charset="0"/>
              </a:rPr>
              <a:t>2 </a:t>
            </a:r>
          </a:p>
          <a:p>
            <a:pPr>
              <a:spcBef>
                <a:spcPct val="0"/>
              </a:spcBef>
            </a:pPr>
            <a:r>
              <a:rPr lang="ru-RU" sz="2200" dirty="0" err="1" smtClean="0">
                <a:solidFill>
                  <a:srgbClr val="005AAA"/>
                </a:solidFill>
                <a:latin typeface="Arial" panose="020B0604020202020204" pitchFamily="34" charset="0"/>
              </a:rPr>
              <a:t>Шанько</a:t>
            </a:r>
            <a:r>
              <a:rPr lang="ru-RU" sz="2200" dirty="0" smtClean="0">
                <a:solidFill>
                  <a:srgbClr val="005AAA"/>
                </a:solidFill>
                <a:latin typeface="Arial" panose="020B0604020202020204" pitchFamily="34" charset="0"/>
              </a:rPr>
              <a:t> Оксана </a:t>
            </a:r>
            <a:r>
              <a:rPr lang="ru-RU" sz="2200" dirty="0" err="1" smtClean="0">
                <a:solidFill>
                  <a:srgbClr val="005AAA"/>
                </a:solidFill>
                <a:latin typeface="Arial" panose="020B0604020202020204" pitchFamily="34" charset="0"/>
              </a:rPr>
              <a:t>Арамайсовна</a:t>
            </a:r>
            <a:endParaRPr lang="ru-RU" sz="2200" dirty="0">
              <a:solidFill>
                <a:srgbClr val="005AAA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200" dirty="0">
              <a:solidFill>
                <a:srgbClr val="005AAA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42"/>
          <p:cNvSpPr txBox="1">
            <a:spLocks noChangeArrowheads="1"/>
          </p:cNvSpPr>
          <p:nvPr/>
        </p:nvSpPr>
        <p:spPr bwMode="auto">
          <a:xfrm>
            <a:off x="962025" y="6580189"/>
            <a:ext cx="8813800" cy="433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4172" tIns="62096" rIns="124172" bIns="62096">
            <a:spAutoFit/>
          </a:bodyPr>
          <a:lstStyle>
            <a:lvl1pPr defTabSz="1247775">
              <a:spcBef>
                <a:spcPct val="20000"/>
              </a:spcBef>
              <a:buFont typeface="+mj-lt"/>
              <a:defRPr sz="46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1247775">
              <a:spcBef>
                <a:spcPct val="20000"/>
              </a:spcBef>
              <a:buFont typeface="Arial" pitchFamily="34" charset="0"/>
              <a:defRPr sz="29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1247775">
              <a:spcBef>
                <a:spcPct val="20000"/>
              </a:spcBef>
              <a:buFont typeface="Arial" pitchFamily="34" charset="0"/>
              <a:buChar char="•"/>
              <a:defRPr sz="29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1247775">
              <a:lnSpc>
                <a:spcPts val="2263"/>
              </a:lnSpc>
              <a:spcBef>
                <a:spcPts val="500"/>
              </a:spcBef>
              <a:buFont typeface="Arial" pitchFamily="34" charset="0"/>
              <a:defRPr sz="20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defTabSz="1247775">
              <a:lnSpc>
                <a:spcPts val="2263"/>
              </a:lnSpc>
              <a:spcBef>
                <a:spcPts val="500"/>
              </a:spcBef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1247775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1247775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1247775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1247775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rgbClr val="7F7F7F"/>
                </a:solidFill>
                <a:latin typeface="Arial" panose="020B0604020202020204" pitchFamily="34" charset="0"/>
              </a:rPr>
              <a:t>Сентябрь 2019</a:t>
            </a:r>
            <a:endParaRPr lang="ru-RU" altLang="ru-RU" sz="2000" b="1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0684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9734550" y="6661150"/>
            <a:ext cx="725488" cy="696913"/>
          </a:xfrm>
        </p:spPr>
        <p:txBody>
          <a:bodyPr/>
          <a:lstStyle/>
          <a:p>
            <a:pPr>
              <a:lnSpc>
                <a:spcPct val="100000"/>
              </a:lnSpc>
              <a:defRPr/>
            </a:pPr>
            <a:fld id="{66980C70-CE8E-4FA5-90F8-C7FDE1CEC9D4}" type="slidenum">
              <a:rPr lang="ru-RU" smtClean="0"/>
              <a:pPr>
                <a:lnSpc>
                  <a:spcPct val="100000"/>
                </a:lnSpc>
                <a:defRPr/>
              </a:pPr>
              <a:t>10</a:t>
            </a:fld>
            <a:endParaRPr lang="ru-RU" dirty="0"/>
          </a:p>
        </p:txBody>
      </p:sp>
      <p:sp>
        <p:nvSpPr>
          <p:cNvPr id="3" name="TextBox 28"/>
          <p:cNvSpPr txBox="1">
            <a:spLocks noChangeArrowheads="1"/>
          </p:cNvSpPr>
          <p:nvPr/>
        </p:nvSpPr>
        <p:spPr bwMode="auto">
          <a:xfrm>
            <a:off x="738188" y="997131"/>
            <a:ext cx="8510587" cy="358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8961" tIns="59481" rIns="118961" bIns="59481" anchor="ctr">
            <a:spAutoFit/>
          </a:bodyPr>
          <a:lstStyle/>
          <a:p>
            <a:pPr defTabSz="1187925">
              <a:lnSpc>
                <a:spcPct val="60000"/>
              </a:lnSpc>
              <a:defRPr/>
            </a:pP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Система внутреннего контроля</a:t>
            </a:r>
            <a:endParaRPr lang="ru-RU" sz="2400" b="1" i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1093159" y="1632525"/>
            <a:ext cx="5471905" cy="32135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lIns="80133" tIns="40067" rIns="80133" bIns="40067" anchor="ctr"/>
          <a:lstStyle/>
          <a:p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</a:rPr>
              <a:t>Контрольная среда</a:t>
            </a:r>
            <a:endParaRPr lang="ru-RU" sz="1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4252280" y="2391245"/>
            <a:ext cx="5471905" cy="32135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lIns="80133" tIns="40067" rIns="80133" bIns="40067" anchor="ctr"/>
          <a:lstStyle/>
          <a:p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</a:rPr>
              <a:t>Оценка и выявление рисков</a:t>
            </a:r>
            <a:endParaRPr lang="ru-RU" sz="1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1604528" y="2003428"/>
            <a:ext cx="4974459" cy="297427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lIns="80133" tIns="40067" rIns="80133" bIns="40067" anchor="ctr"/>
          <a:lstStyle/>
          <a:p>
            <a:r>
              <a:rPr lang="ru-RU" sz="1500" b="1" dirty="0" smtClean="0">
                <a:solidFill>
                  <a:schemeClr val="accent3">
                    <a:lumMod val="50000"/>
                  </a:schemeClr>
                </a:solidFill>
              </a:rPr>
              <a:t>Положение о системе внутреннего контроля организации</a:t>
            </a:r>
            <a:endParaRPr lang="ru-RU" sz="15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4752124" y="2781723"/>
            <a:ext cx="4974459" cy="343062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lIns="80133" tIns="40067" rIns="80133" bIns="40067" anchor="ctr"/>
          <a:lstStyle/>
          <a:p>
            <a:r>
              <a:rPr lang="ru-RU" sz="1500" b="1" dirty="0" smtClean="0">
                <a:solidFill>
                  <a:schemeClr val="accent3">
                    <a:lumMod val="50000"/>
                  </a:schemeClr>
                </a:solidFill>
              </a:rPr>
              <a:t>Риски в целях налогового мониторинга</a:t>
            </a:r>
            <a:endParaRPr lang="ru-RU" sz="15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4752124" y="3198463"/>
            <a:ext cx="4974459" cy="343062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lIns="80133" tIns="40067" rIns="80133" bIns="40067" anchor="ctr"/>
          <a:lstStyle/>
          <a:p>
            <a:r>
              <a:rPr lang="ru-RU" sz="1500" b="1" dirty="0" smtClean="0">
                <a:solidFill>
                  <a:schemeClr val="accent3">
                    <a:lumMod val="50000"/>
                  </a:schemeClr>
                </a:solidFill>
              </a:rPr>
              <a:t>Матрица рисков и контрольных процедур</a:t>
            </a:r>
            <a:endParaRPr lang="ru-RU" sz="15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4249666" y="3623702"/>
            <a:ext cx="5471905" cy="32135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lIns="80133" tIns="40067" rIns="80133" bIns="40067" anchor="ctr"/>
          <a:lstStyle/>
          <a:p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</a:rPr>
              <a:t>Контрольные процедуры</a:t>
            </a:r>
            <a:endParaRPr lang="ru-RU" sz="1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4749510" y="4014180"/>
            <a:ext cx="4974459" cy="343062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lIns="80133" tIns="40067" rIns="80133" bIns="40067" anchor="ctr"/>
          <a:lstStyle/>
          <a:p>
            <a:r>
              <a:rPr lang="ru-RU" sz="1500" b="1" dirty="0" smtClean="0">
                <a:solidFill>
                  <a:schemeClr val="accent3">
                    <a:lumMod val="50000"/>
                  </a:schemeClr>
                </a:solidFill>
              </a:rPr>
              <a:t>Реестр контрольных процедур</a:t>
            </a:r>
            <a:endParaRPr lang="ru-RU" sz="15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4749510" y="4420410"/>
            <a:ext cx="4974459" cy="343062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lIns="80133" tIns="40067" rIns="80133" bIns="40067" anchor="ctr"/>
          <a:lstStyle/>
          <a:p>
            <a:r>
              <a:rPr lang="ru-RU" sz="1500" b="1" dirty="0" smtClean="0">
                <a:solidFill>
                  <a:schemeClr val="accent3">
                    <a:lumMod val="50000"/>
                  </a:schemeClr>
                </a:solidFill>
              </a:rPr>
              <a:t>Результаты выполнения контрольных процедур</a:t>
            </a:r>
            <a:endParaRPr lang="ru-RU" sz="15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912600" y="4837320"/>
            <a:ext cx="5471905" cy="32135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lIns="80133" tIns="40067" rIns="80133" bIns="40067" anchor="ctr"/>
          <a:lstStyle/>
          <a:p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</a:rPr>
              <a:t>Информационная система</a:t>
            </a:r>
            <a:endParaRPr lang="ru-RU" sz="1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912600" y="5648310"/>
            <a:ext cx="5471905" cy="32135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lIns="80133" tIns="40067" rIns="80133" bIns="40067" anchor="ctr"/>
          <a:lstStyle/>
          <a:p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</a:rPr>
              <a:t>Мониторинг средств контроля</a:t>
            </a:r>
            <a:endParaRPr lang="ru-RU" sz="1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1410046" y="5235853"/>
            <a:ext cx="4974459" cy="297427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lIns="80133" tIns="40067" rIns="80133" bIns="40067" anchor="ctr"/>
          <a:lstStyle/>
          <a:p>
            <a:r>
              <a:rPr lang="ru-RU" sz="1500" b="1" dirty="0" smtClean="0">
                <a:solidFill>
                  <a:schemeClr val="accent3">
                    <a:lumMod val="50000"/>
                  </a:schemeClr>
                </a:solidFill>
              </a:rPr>
              <a:t>Регламент информационного взаимодействия</a:t>
            </a:r>
            <a:endParaRPr lang="ru-RU" sz="15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1410046" y="6028279"/>
            <a:ext cx="4974459" cy="343062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lIns="80133" tIns="40067" rIns="80133" bIns="40067" anchor="ctr"/>
          <a:lstStyle/>
          <a:p>
            <a:r>
              <a:rPr lang="ru-RU" sz="1500" b="1" dirty="0" smtClean="0">
                <a:solidFill>
                  <a:schemeClr val="accent3">
                    <a:lumMod val="50000"/>
                  </a:schemeClr>
                </a:solidFill>
              </a:rPr>
              <a:t>Оценка уровня зрелости системы внутреннего контроля</a:t>
            </a:r>
            <a:endParaRPr lang="ru-RU" sz="15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1410046" y="6466038"/>
            <a:ext cx="4974459" cy="554953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lIns="80133" tIns="40067" rIns="80133" bIns="40067" anchor="ctr"/>
          <a:lstStyle/>
          <a:p>
            <a:r>
              <a:rPr lang="ru-RU" sz="1500" b="1" dirty="0" smtClean="0">
                <a:solidFill>
                  <a:schemeClr val="accent3">
                    <a:lumMod val="50000"/>
                  </a:schemeClr>
                </a:solidFill>
              </a:rPr>
              <a:t>Мероприятия по совершенствованию системы внутреннего контроля</a:t>
            </a:r>
            <a:endParaRPr lang="ru-RU" sz="15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23" name="Рисунок 22" descr="https://penzavzglyad.ru/images/uploads/f372aae05205040e072d316d5526f47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228" y="2574721"/>
            <a:ext cx="3024336" cy="1933607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Рисунок 24" descr="http://tv29.ru/new/images/pict/2016_12_07_08_34_55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0836" y="4924421"/>
            <a:ext cx="2808312" cy="195255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29910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778" name="Text Box 5"/>
          <p:cNvSpPr txBox="1">
            <a:spLocks noChangeArrowheads="1"/>
          </p:cNvSpPr>
          <p:nvPr/>
        </p:nvSpPr>
        <p:spPr bwMode="auto">
          <a:xfrm>
            <a:off x="1178874" y="4965580"/>
            <a:ext cx="8504594" cy="875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3539" tIns="51770" rIns="103539" bIns="51770">
            <a:spAutoFit/>
          </a:bodyPr>
          <a:lstStyle/>
          <a:p>
            <a:pPr algn="ctr" defTabSz="1043056" eaLnBrk="1" hangingPunct="1">
              <a:spcBef>
                <a:spcPct val="50000"/>
              </a:spcBef>
            </a:pPr>
            <a:r>
              <a:rPr lang="ru-RU" sz="5000" b="1" dirty="0">
                <a:solidFill>
                  <a:srgbClr val="005AAA"/>
                </a:solidFill>
              </a:rPr>
              <a:t>Спасибо за внимание!</a:t>
            </a:r>
          </a:p>
        </p:txBody>
      </p:sp>
      <p:pic>
        <p:nvPicPr>
          <p:cNvPr id="8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0516" y="1417406"/>
            <a:ext cx="3279277" cy="3535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8101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9"/>
          <p:cNvSpPr>
            <a:spLocks/>
          </p:cNvSpPr>
          <p:nvPr/>
        </p:nvSpPr>
        <p:spPr bwMode="auto">
          <a:xfrm>
            <a:off x="708620" y="565921"/>
            <a:ext cx="93599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69" tIns="52135" rIns="104269" bIns="52135" anchor="ctr"/>
          <a:lstStyle/>
          <a:p>
            <a:r>
              <a:rPr lang="ru-RU" sz="2400" b="1" cap="all" dirty="0">
                <a:solidFill>
                  <a:srgbClr val="005AA9"/>
                </a:solidFill>
                <a:latin typeface="+mj-lt"/>
                <a:ea typeface="+mj-ea"/>
                <a:cs typeface="Times New Roman" panose="02020603050405020304" pitchFamily="18" charset="0"/>
              </a:rPr>
              <a:t>Концепция внутреннего контроля </a:t>
            </a:r>
            <a:r>
              <a:rPr lang="en-US" sz="2400" b="1" cap="all" dirty="0" smtClean="0">
                <a:solidFill>
                  <a:srgbClr val="005AA9"/>
                </a:solidFill>
                <a:latin typeface="+mj-lt"/>
                <a:ea typeface="+mj-ea"/>
                <a:cs typeface="Times New Roman" panose="02020603050405020304" pitchFamily="18" charset="0"/>
              </a:rPr>
              <a:t>COSO</a:t>
            </a:r>
            <a:endParaRPr lang="ru-RU" sz="2400" b="1" cap="all" dirty="0">
              <a:solidFill>
                <a:srgbClr val="005AA9"/>
              </a:solidFill>
              <a:latin typeface="+mj-lt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61883" y="6948983"/>
            <a:ext cx="5574184" cy="21602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5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9734550" y="6661150"/>
            <a:ext cx="725488" cy="696913"/>
          </a:xfrm>
        </p:spPr>
        <p:txBody>
          <a:bodyPr/>
          <a:lstStyle/>
          <a:p>
            <a:pPr algn="ctr">
              <a:lnSpc>
                <a:spcPts val="2400"/>
              </a:lnSpc>
              <a:defRPr/>
            </a:pPr>
            <a:fld id="{B1F6A59E-A672-453A-8B07-30551BB68DDD}" type="slidenum">
              <a:rPr lang="ru-RU" sz="2700">
                <a:solidFill>
                  <a:schemeClr val="bg1"/>
                </a:solidFill>
              </a:rPr>
              <a:pPr algn="ctr">
                <a:lnSpc>
                  <a:spcPts val="2400"/>
                </a:lnSpc>
                <a:defRPr/>
              </a:pPr>
              <a:t>2</a:t>
            </a:fld>
            <a:endParaRPr lang="ru-RU" sz="2700" dirty="0">
              <a:solidFill>
                <a:schemeClr val="bg1"/>
              </a:solidFill>
            </a:endParaRPr>
          </a:p>
        </p:txBody>
      </p:sp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079" y="3548737"/>
            <a:ext cx="4048184" cy="3327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446539" y="5050466"/>
            <a:ext cx="426093" cy="1356388"/>
          </a:xfrm>
          <a:prstGeom prst="rect">
            <a:avLst/>
          </a:prstGeom>
          <a:noFill/>
        </p:spPr>
        <p:txBody>
          <a:bodyPr vert="vert270" wrap="square" lIns="104306" tIns="52153" rIns="104306" bIns="52153" rtlCol="0">
            <a:spAutoFit/>
          </a:bodyPr>
          <a:lstStyle/>
          <a:p>
            <a:pPr algn="ctr"/>
            <a:r>
              <a:rPr lang="ru-RU" sz="1400" dirty="0">
                <a:solidFill>
                  <a:srgbClr val="0070C0"/>
                </a:solidFill>
                <a:latin typeface="Arial Narrow" panose="020B0606020202030204" pitchFamily="34" charset="0"/>
              </a:rPr>
              <a:t>Компоненты СВК</a:t>
            </a:r>
          </a:p>
        </p:txBody>
      </p:sp>
      <p:sp>
        <p:nvSpPr>
          <p:cNvPr id="27" name="Левая фигурная скобка 26"/>
          <p:cNvSpPr/>
          <p:nvPr/>
        </p:nvSpPr>
        <p:spPr>
          <a:xfrm>
            <a:off x="882463" y="4533908"/>
            <a:ext cx="80199" cy="2349299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104306" tIns="52153" rIns="104306" bIns="52153" rtlCol="0" anchor="ctr"/>
          <a:lstStyle/>
          <a:p>
            <a:pPr algn="ctr"/>
            <a:endParaRPr lang="ru-RU"/>
          </a:p>
        </p:txBody>
      </p:sp>
      <p:sp>
        <p:nvSpPr>
          <p:cNvPr id="32" name="Левая фигурная скобка 31"/>
          <p:cNvSpPr/>
          <p:nvPr/>
        </p:nvSpPr>
        <p:spPr>
          <a:xfrm rot="2349708" flipH="1">
            <a:off x="4676186" y="5754026"/>
            <a:ext cx="124146" cy="1406173"/>
          </a:xfrm>
          <a:prstGeom prst="leftBrac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104306" tIns="52153" rIns="104306" bIns="52153"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 rot="2399949">
            <a:off x="4819393" y="5811799"/>
            <a:ext cx="351713" cy="1537316"/>
          </a:xfrm>
          <a:prstGeom prst="rect">
            <a:avLst/>
          </a:prstGeom>
          <a:noFill/>
        </p:spPr>
        <p:txBody>
          <a:bodyPr vert="vert270" wrap="square" lIns="104306" tIns="52153" rIns="104306" bIns="52153" rtlCol="0">
            <a:spAutoFit/>
          </a:bodyPr>
          <a:lstStyle/>
          <a:p>
            <a:pPr algn="ctr">
              <a:lnSpc>
                <a:spcPts val="1141"/>
              </a:lnSpc>
            </a:pPr>
            <a:r>
              <a:rPr lang="ru-RU" sz="1400" dirty="0">
                <a:solidFill>
                  <a:srgbClr val="0070C0"/>
                </a:solidFill>
                <a:latin typeface="Arial Narrow" panose="020B0606020202030204" pitchFamily="34" charset="0"/>
              </a:rPr>
              <a:t>Уровни управления</a:t>
            </a:r>
          </a:p>
        </p:txBody>
      </p:sp>
      <p:sp>
        <p:nvSpPr>
          <p:cNvPr id="34" name="Правая фигурная скобка 33"/>
          <p:cNvSpPr/>
          <p:nvPr/>
        </p:nvSpPr>
        <p:spPr>
          <a:xfrm rot="16200000">
            <a:off x="3613993" y="1969173"/>
            <a:ext cx="170233" cy="2694222"/>
          </a:xfrm>
          <a:prstGeom prst="rightBrac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lIns="104306" tIns="52153" rIns="104306" bIns="52153" rtlCol="0" anchor="ctr"/>
          <a:lstStyle/>
          <a:p>
            <a:pPr algn="ctr"/>
            <a:endParaRPr lang="ru-RU"/>
          </a:p>
        </p:txBody>
      </p:sp>
      <p:sp>
        <p:nvSpPr>
          <p:cNvPr id="35" name="TextBox 34"/>
          <p:cNvSpPr txBox="1"/>
          <p:nvPr/>
        </p:nvSpPr>
        <p:spPr>
          <a:xfrm rot="5400000">
            <a:off x="3452810" y="2542253"/>
            <a:ext cx="426093" cy="993521"/>
          </a:xfrm>
          <a:prstGeom prst="rect">
            <a:avLst/>
          </a:prstGeom>
          <a:noFill/>
        </p:spPr>
        <p:txBody>
          <a:bodyPr vert="vert270" wrap="square" lIns="104306" tIns="52153" rIns="104306" bIns="52153" rtlCol="0">
            <a:spAutoFit/>
          </a:bodyPr>
          <a:lstStyle/>
          <a:p>
            <a:pPr algn="ctr"/>
            <a:r>
              <a:rPr lang="ru-RU" sz="1400" dirty="0">
                <a:solidFill>
                  <a:srgbClr val="0070C0"/>
                </a:solidFill>
                <a:latin typeface="Arial Narrow" panose="020B0606020202030204" pitchFamily="34" charset="0"/>
              </a:rPr>
              <a:t>Цели СВК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5237008" y="2834207"/>
            <a:ext cx="4646197" cy="843988"/>
          </a:xfrm>
          <a:prstGeom prst="rect">
            <a:avLst/>
          </a:prstGeom>
        </p:spPr>
        <p:txBody>
          <a:bodyPr wrap="square" lIns="104306" tIns="52153" rIns="104306" bIns="52153">
            <a:spAutoFit/>
          </a:bodyPr>
          <a:lstStyle/>
          <a:p>
            <a:pPr algn="just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Целью СВК является обеспечение разумной уверенности в достижении поставленных перед Обществом целей: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5372192" y="3728599"/>
            <a:ext cx="4583020" cy="843988"/>
          </a:xfrm>
          <a:prstGeom prst="rect">
            <a:avLst/>
          </a:prstGeom>
        </p:spPr>
        <p:txBody>
          <a:bodyPr wrap="square" lIns="104306" tIns="52153" rIns="104306" bIns="52153">
            <a:spAutoFit/>
          </a:bodyPr>
          <a:lstStyle/>
          <a:p>
            <a:pPr marL="280270" indent="-195573" algn="just">
              <a:spcBef>
                <a:spcPts val="342"/>
              </a:spcBef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обеспечения эффективности и результативности деятельности Общества, сохранности активов Общества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5385941" y="4523909"/>
            <a:ext cx="4715723" cy="597767"/>
          </a:xfrm>
          <a:prstGeom prst="rect">
            <a:avLst/>
          </a:prstGeom>
        </p:spPr>
        <p:txBody>
          <a:bodyPr wrap="square" lIns="104306" tIns="52153" rIns="104306" bIns="52153">
            <a:spAutoFit/>
          </a:bodyPr>
          <a:lstStyle/>
          <a:p>
            <a:pPr marL="280270" indent="-195573" algn="just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соблюдения применимых к Обществу требований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законодательства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5389045" y="5132223"/>
            <a:ext cx="3997535" cy="843988"/>
          </a:xfrm>
          <a:prstGeom prst="rect">
            <a:avLst/>
          </a:prstGeom>
        </p:spPr>
        <p:txBody>
          <a:bodyPr wrap="square" lIns="104306" tIns="52153" rIns="104306" bIns="52153">
            <a:spAutoFit/>
          </a:bodyPr>
          <a:lstStyle/>
          <a:p>
            <a:pPr marL="280270" indent="-195573" algn="just">
              <a:buFont typeface="Wingdings" panose="05000000000000000000" pitchFamily="2" charset="2"/>
              <a:buChar char="Ø"/>
            </a:pPr>
            <a:r>
              <a:rPr lang="ru-RU" sz="1600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обеспечения достоверности и своевременности бухгалтерской (финансовой) и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налоговой отчетности</a:t>
            </a:r>
            <a:endParaRPr lang="ru-RU" sz="1600" b="1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853201" y="6358517"/>
            <a:ext cx="3621002" cy="474656"/>
          </a:xfrm>
          <a:prstGeom prst="rect">
            <a:avLst/>
          </a:prstGeom>
        </p:spPr>
        <p:txBody>
          <a:bodyPr wrap="square" lIns="104306" tIns="52153" rIns="104306" bIns="52153">
            <a:spAutoFit/>
          </a:bodyPr>
          <a:lstStyle/>
          <a:p>
            <a:pPr algn="just"/>
            <a:r>
              <a:rPr lang="ru-RU" sz="1200" i="1" dirty="0">
                <a:solidFill>
                  <a:prstClr val="black"/>
                </a:solidFill>
                <a:latin typeface="Arial Narrow" panose="020B0606020202030204" pitchFamily="34" charset="0"/>
              </a:rPr>
              <a:t>(раздел 2 Концепции COSO</a:t>
            </a:r>
            <a:r>
              <a:rPr lang="en-US" sz="1200" i="1" dirty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ru-RU" sz="1200" i="1" dirty="0">
                <a:solidFill>
                  <a:prstClr val="black"/>
                </a:solidFill>
                <a:latin typeface="Arial Narrow" panose="020B0606020202030204" pitchFamily="34" charset="0"/>
              </a:rPr>
              <a:t>«Внутренний контроль», </a:t>
            </a:r>
          </a:p>
          <a:p>
            <a:pPr algn="just"/>
            <a:r>
              <a:rPr lang="ru-RU" sz="1200" i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Приказ ФНС России от 16.06.2017 № ММВ-7-15/509</a:t>
            </a:r>
            <a:r>
              <a:rPr lang="en-US" sz="1200" i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@</a:t>
            </a:r>
            <a:r>
              <a:rPr lang="ru-RU" sz="1200" i="1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)</a:t>
            </a:r>
            <a:endParaRPr lang="ru-RU" sz="1200" i="1" dirty="0">
              <a:solidFill>
                <a:prstClr val="black"/>
              </a:solidFill>
              <a:latin typeface="Arial Narrow" panose="020B0606020202030204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783377" y="1692399"/>
            <a:ext cx="9171835" cy="541341"/>
          </a:xfrm>
          <a:prstGeom prst="rect">
            <a:avLst/>
          </a:prstGeom>
        </p:spPr>
        <p:txBody>
          <a:bodyPr wrap="square" lIns="104306" tIns="52153" rIns="104306" bIns="52153">
            <a:spAutoFit/>
          </a:bodyPr>
          <a:lstStyle/>
          <a:p>
            <a:pPr algn="just">
              <a:lnSpc>
                <a:spcPts val="1711"/>
              </a:lnSpc>
              <a:spcBef>
                <a:spcPts val="684"/>
              </a:spcBef>
            </a:pPr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anose="020B0606020202030204" pitchFamily="34" charset="0"/>
              </a:rPr>
              <a:t>Система </a:t>
            </a:r>
            <a:r>
              <a:rPr lang="ru-RU" sz="1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anose="020B0606020202030204" pitchFamily="34" charset="0"/>
              </a:rPr>
              <a:t>внутреннего контроля представлена в виде трехмерной матрицы взаимосвязанных целей  СВК, уровней управления (участников / субъектов СВК) и компонентов СВК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922562" y="2284626"/>
            <a:ext cx="9010572" cy="541341"/>
          </a:xfrm>
          <a:prstGeom prst="rect">
            <a:avLst/>
          </a:prstGeom>
          <a:noFill/>
        </p:spPr>
        <p:txBody>
          <a:bodyPr wrap="square" lIns="104306" tIns="52153" rIns="104306" bIns="52153" rtlCol="0">
            <a:spAutoFit/>
          </a:bodyPr>
          <a:lstStyle/>
          <a:p>
            <a:pPr>
              <a:lnSpc>
                <a:spcPts val="1711"/>
              </a:lnSpc>
            </a:pPr>
            <a:r>
              <a:rPr lang="ru-RU" sz="1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anose="020B0606020202030204" pitchFamily="34" charset="0"/>
              </a:rPr>
              <a:t>Внутренний контроль – не линейный процесс, а интегрированный, в котором компоненты воздействуют друг на друга</a:t>
            </a:r>
          </a:p>
        </p:txBody>
      </p:sp>
      <p:sp>
        <p:nvSpPr>
          <p:cNvPr id="47" name="Равнобедренный треугольник 46"/>
          <p:cNvSpPr/>
          <p:nvPr/>
        </p:nvSpPr>
        <p:spPr>
          <a:xfrm rot="4459011">
            <a:off x="1141436" y="2755830"/>
            <a:ext cx="1121277" cy="1777347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899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Стрелка вправо с вырезом 29"/>
          <p:cNvSpPr/>
          <p:nvPr/>
        </p:nvSpPr>
        <p:spPr>
          <a:xfrm rot="10800000">
            <a:off x="3680686" y="2309786"/>
            <a:ext cx="688708" cy="244998"/>
          </a:xfrm>
          <a:prstGeom prst="notchedRightArrow">
            <a:avLst/>
          </a:prstGeom>
          <a:solidFill>
            <a:schemeClr val="tx2">
              <a:lumMod val="75000"/>
            </a:schemeClr>
          </a:solidFill>
          <a:ln/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Стрелка вправо с вырезом 28"/>
          <p:cNvSpPr/>
          <p:nvPr/>
        </p:nvSpPr>
        <p:spPr>
          <a:xfrm>
            <a:off x="5364876" y="2539798"/>
            <a:ext cx="757884" cy="244998"/>
          </a:xfrm>
          <a:prstGeom prst="notchedRightArrow">
            <a:avLst/>
          </a:prstGeom>
          <a:solidFill>
            <a:schemeClr val="tx2">
              <a:lumMod val="75000"/>
            </a:schemeClr>
          </a:solidFill>
          <a:ln/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Стрелка вправо с вырезом 27"/>
          <p:cNvSpPr/>
          <p:nvPr/>
        </p:nvSpPr>
        <p:spPr>
          <a:xfrm>
            <a:off x="5479654" y="2152398"/>
            <a:ext cx="643106" cy="244998"/>
          </a:xfrm>
          <a:prstGeom prst="notchedRightArrow">
            <a:avLst/>
          </a:prstGeom>
          <a:solidFill>
            <a:schemeClr val="tx2">
              <a:lumMod val="75000"/>
            </a:schemeClr>
          </a:solidFill>
          <a:ln/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9"/>
          <p:cNvSpPr>
            <a:spLocks/>
          </p:cNvSpPr>
          <p:nvPr/>
        </p:nvSpPr>
        <p:spPr bwMode="auto">
          <a:xfrm>
            <a:off x="708620" y="565921"/>
            <a:ext cx="93599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69" tIns="52135" rIns="104269" bIns="52135" anchor="ctr"/>
          <a:lstStyle/>
          <a:p>
            <a:r>
              <a:rPr lang="ru-RU" sz="2400" b="1" cap="all" dirty="0">
                <a:solidFill>
                  <a:srgbClr val="005AA9"/>
                </a:solidFill>
                <a:latin typeface="+mj-lt"/>
                <a:ea typeface="+mj-ea"/>
                <a:cs typeface="Times New Roman" panose="02020603050405020304" pitchFamily="18" charset="0"/>
              </a:rPr>
              <a:t>СВК И ЕЕ РОЛЬ В СИСТЕМЕ УПРАВЛЕНИЯ </a:t>
            </a:r>
            <a:r>
              <a:rPr lang="ru-RU" sz="2400" b="1" cap="all" dirty="0" smtClean="0">
                <a:solidFill>
                  <a:srgbClr val="005AA9"/>
                </a:solidFill>
                <a:latin typeface="+mj-lt"/>
                <a:ea typeface="+mj-ea"/>
                <a:cs typeface="Times New Roman" panose="02020603050405020304" pitchFamily="18" charset="0"/>
              </a:rPr>
              <a:t>ОБЩЕСТВА</a:t>
            </a:r>
            <a:endParaRPr lang="ru-RU" sz="2400" b="1" cap="all" dirty="0">
              <a:solidFill>
                <a:srgbClr val="005AA9"/>
              </a:solidFill>
              <a:latin typeface="+mj-lt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5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9734550" y="6661150"/>
            <a:ext cx="725488" cy="696913"/>
          </a:xfrm>
        </p:spPr>
        <p:txBody>
          <a:bodyPr/>
          <a:lstStyle/>
          <a:p>
            <a:pPr algn="ctr">
              <a:lnSpc>
                <a:spcPts val="2400"/>
              </a:lnSpc>
              <a:defRPr/>
            </a:pPr>
            <a:fld id="{B1F6A59E-A672-453A-8B07-30551BB68DDD}" type="slidenum">
              <a:rPr lang="ru-RU" sz="2700">
                <a:solidFill>
                  <a:schemeClr val="bg1"/>
                </a:solidFill>
              </a:rPr>
              <a:pPr algn="ctr">
                <a:lnSpc>
                  <a:spcPts val="2400"/>
                </a:lnSpc>
                <a:defRPr/>
              </a:pPr>
              <a:t>3</a:t>
            </a:fld>
            <a:endParaRPr lang="ru-RU" sz="2700" dirty="0">
              <a:solidFill>
                <a:schemeClr val="bg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080709" y="1960739"/>
            <a:ext cx="1599978" cy="87331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accent1"/>
            </a:solidFill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>
              <a:lnSpc>
                <a:spcPts val="1141"/>
              </a:lnSpc>
            </a:pPr>
            <a:r>
              <a:rPr lang="ru-RU" sz="1100" dirty="0">
                <a:solidFill>
                  <a:schemeClr val="tx1"/>
                </a:solidFill>
                <a:latin typeface="Arial Narrow" panose="020B0606020202030204" pitchFamily="34" charset="0"/>
              </a:rPr>
              <a:t>Механизмы реализации мероприятий контроля</a:t>
            </a:r>
          </a:p>
          <a:p>
            <a:pPr algn="ctr">
              <a:lnSpc>
                <a:spcPts val="1141"/>
              </a:lnSpc>
            </a:pPr>
            <a:r>
              <a:rPr lang="ru-RU" sz="1100" dirty="0">
                <a:solidFill>
                  <a:schemeClr val="tx1"/>
                </a:solidFill>
                <a:latin typeface="Arial Narrow" panose="020B0606020202030204" pitchFamily="34" charset="0"/>
              </a:rPr>
              <a:t>--------------------------</a:t>
            </a:r>
          </a:p>
          <a:p>
            <a:pPr algn="ctr">
              <a:lnSpc>
                <a:spcPts val="1141"/>
              </a:lnSpc>
            </a:pPr>
            <a:r>
              <a:rPr lang="ru-RU" sz="11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Законодательство РФ</a:t>
            </a:r>
            <a:endParaRPr lang="ru-RU" sz="11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101734" y="1978183"/>
            <a:ext cx="1599978" cy="87331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accent1"/>
            </a:solidFill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>
              <a:lnSpc>
                <a:spcPts val="1141"/>
              </a:lnSpc>
            </a:pPr>
            <a:r>
              <a:rPr lang="ru-RU" sz="1100" b="1" dirty="0">
                <a:solidFill>
                  <a:schemeClr val="tx1"/>
                </a:solidFill>
                <a:latin typeface="Arial Narrow" panose="020B0606020202030204" pitchFamily="34" charset="0"/>
              </a:rPr>
              <a:t>СИСТЕМА ВНУТРЕННЕГО КОНТРОЛЯ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6122758" y="1801955"/>
            <a:ext cx="1599978" cy="63033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accent1"/>
            </a:solidFill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>
              <a:lnSpc>
                <a:spcPts val="1141"/>
              </a:lnSpc>
            </a:pPr>
            <a:r>
              <a:rPr lang="ru-RU" sz="1100" dirty="0">
                <a:solidFill>
                  <a:schemeClr val="tx1"/>
                </a:solidFill>
                <a:latin typeface="Arial Narrow" panose="020B0606020202030204" pitchFamily="34" charset="0"/>
              </a:rPr>
              <a:t>Субъекты и объекты внутреннего контроля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6122758" y="2516484"/>
            <a:ext cx="1599978" cy="63033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accent1"/>
            </a:solidFill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>
              <a:lnSpc>
                <a:spcPts val="1141"/>
              </a:lnSpc>
            </a:pPr>
            <a:r>
              <a:rPr lang="ru-RU" sz="1100" dirty="0">
                <a:solidFill>
                  <a:schemeClr val="tx1"/>
                </a:solidFill>
                <a:latin typeface="Arial Narrow" panose="020B0606020202030204" pitchFamily="34" charset="0"/>
              </a:rPr>
              <a:t>Политика ВК, </a:t>
            </a:r>
          </a:p>
          <a:p>
            <a:pPr algn="ctr">
              <a:lnSpc>
                <a:spcPts val="1141"/>
              </a:lnSpc>
            </a:pPr>
            <a:r>
              <a:rPr lang="ru-RU" sz="1100" dirty="0">
                <a:solidFill>
                  <a:schemeClr val="tx1"/>
                </a:solidFill>
                <a:latin typeface="Arial Narrow" panose="020B0606020202030204" pitchFamily="34" charset="0"/>
              </a:rPr>
              <a:t>Стратегия развития СВК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649150" y="3394605"/>
            <a:ext cx="1094722" cy="63033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>
              <a:lnSpc>
                <a:spcPts val="1141"/>
              </a:lnSpc>
            </a:pPr>
            <a:r>
              <a:rPr lang="ru-RU" sz="1100" b="1" dirty="0">
                <a:solidFill>
                  <a:schemeClr val="bg1"/>
                </a:solidFill>
                <a:latin typeface="Arial Narrow" panose="020B0606020202030204" pitchFamily="34" charset="0"/>
              </a:rPr>
              <a:t>Цели ВК</a:t>
            </a:r>
          </a:p>
          <a:p>
            <a:pPr algn="ctr">
              <a:lnSpc>
                <a:spcPts val="1141"/>
              </a:lnSpc>
            </a:pPr>
            <a:r>
              <a:rPr lang="ru-RU" sz="1100" b="1" dirty="0">
                <a:solidFill>
                  <a:schemeClr val="bg1"/>
                </a:solidFill>
                <a:latin typeface="Arial Narrow" panose="020B0606020202030204" pitchFamily="34" charset="0"/>
              </a:rPr>
              <a:t>Общества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1828081" y="3394605"/>
            <a:ext cx="1094722" cy="63033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>
              <a:lnSpc>
                <a:spcPts val="1141"/>
              </a:lnSpc>
            </a:pPr>
            <a:r>
              <a:rPr lang="ru-RU" sz="1100" b="1" dirty="0">
                <a:solidFill>
                  <a:schemeClr val="bg1"/>
                </a:solidFill>
                <a:latin typeface="Arial Narrow" panose="020B0606020202030204" pitchFamily="34" charset="0"/>
              </a:rPr>
              <a:t>Задачи ВК</a:t>
            </a:r>
          </a:p>
          <a:p>
            <a:pPr algn="ctr">
              <a:lnSpc>
                <a:spcPts val="1141"/>
              </a:lnSpc>
            </a:pPr>
            <a:r>
              <a:rPr lang="ru-RU" sz="1100" b="1" dirty="0">
                <a:solidFill>
                  <a:schemeClr val="bg1"/>
                </a:solidFill>
                <a:latin typeface="Arial Narrow" panose="020B0606020202030204" pitchFamily="34" charset="0"/>
              </a:rPr>
              <a:t>Общества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3007012" y="3394605"/>
            <a:ext cx="1094722" cy="63033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>
              <a:lnSpc>
                <a:spcPts val="1141"/>
              </a:lnSpc>
            </a:pPr>
            <a:r>
              <a:rPr lang="ru-RU" sz="1100" b="1" dirty="0">
                <a:solidFill>
                  <a:schemeClr val="bg1"/>
                </a:solidFill>
                <a:latin typeface="Arial Narrow" panose="020B0606020202030204" pitchFamily="34" charset="0"/>
              </a:rPr>
              <a:t>Функции ВК</a:t>
            </a:r>
          </a:p>
          <a:p>
            <a:pPr algn="ctr">
              <a:lnSpc>
                <a:spcPts val="1141"/>
              </a:lnSpc>
            </a:pPr>
            <a:r>
              <a:rPr lang="ru-RU" sz="1100" b="1" dirty="0">
                <a:solidFill>
                  <a:schemeClr val="bg1"/>
                </a:solidFill>
                <a:latin typeface="Arial Narrow" panose="020B0606020202030204" pitchFamily="34" charset="0"/>
              </a:rPr>
              <a:t>Общества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4185943" y="3394605"/>
            <a:ext cx="1094722" cy="63033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>
              <a:lnSpc>
                <a:spcPts val="1141"/>
              </a:lnSpc>
            </a:pPr>
            <a:r>
              <a:rPr lang="ru-RU" sz="1100" b="1" dirty="0">
                <a:solidFill>
                  <a:schemeClr val="bg1"/>
                </a:solidFill>
                <a:latin typeface="Arial Narrow" panose="020B0606020202030204" pitchFamily="34" charset="0"/>
              </a:rPr>
              <a:t>Принципы  СВК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5364875" y="3394605"/>
            <a:ext cx="1150564" cy="63033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>
              <a:lnSpc>
                <a:spcPts val="1141"/>
              </a:lnSpc>
            </a:pPr>
            <a:r>
              <a:rPr lang="ru-RU" sz="1100" b="1" dirty="0">
                <a:solidFill>
                  <a:schemeClr val="bg1"/>
                </a:solidFill>
                <a:latin typeface="Arial Narrow" panose="020B0606020202030204" pitchFamily="34" charset="0"/>
              </a:rPr>
              <a:t>Принятые в Обществе методы ВК</a:t>
            </a:r>
          </a:p>
        </p:txBody>
      </p:sp>
      <p:cxnSp>
        <p:nvCxnSpPr>
          <p:cNvPr id="48" name="Прямая соединительная линия 47"/>
          <p:cNvCxnSpPr/>
          <p:nvPr/>
        </p:nvCxnSpPr>
        <p:spPr>
          <a:xfrm>
            <a:off x="1238616" y="3231013"/>
            <a:ext cx="6652539" cy="0"/>
          </a:xfrm>
          <a:prstGeom prst="line">
            <a:avLst/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Соединительная линия уступом 48"/>
          <p:cNvCxnSpPr/>
          <p:nvPr/>
        </p:nvCxnSpPr>
        <p:spPr>
          <a:xfrm rot="16200000" flipH="1">
            <a:off x="7583837" y="2923695"/>
            <a:ext cx="446218" cy="168419"/>
          </a:xfrm>
          <a:prstGeom prst="bentConnector3">
            <a:avLst>
              <a:gd name="adj1" fmla="val -1105"/>
            </a:avLst>
          </a:prstGeom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>
            <a:off x="2459652" y="3231014"/>
            <a:ext cx="0" cy="163591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>
            <a:off x="1238616" y="3250863"/>
            <a:ext cx="0" cy="163591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>
            <a:endCxn id="38" idx="0"/>
          </p:cNvCxnSpPr>
          <p:nvPr/>
        </p:nvCxnSpPr>
        <p:spPr>
          <a:xfrm>
            <a:off x="3554373" y="3231014"/>
            <a:ext cx="0" cy="163591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>
            <a:off x="4775409" y="3249221"/>
            <a:ext cx="0" cy="163591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>
            <a:endCxn id="45" idx="0"/>
          </p:cNvCxnSpPr>
          <p:nvPr/>
        </p:nvCxnSpPr>
        <p:spPr>
          <a:xfrm>
            <a:off x="5940156" y="3231014"/>
            <a:ext cx="1" cy="163591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5" name="Прямоугольник 54"/>
          <p:cNvSpPr/>
          <p:nvPr/>
        </p:nvSpPr>
        <p:spPr>
          <a:xfrm>
            <a:off x="6628015" y="3394605"/>
            <a:ext cx="1263140" cy="63033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>
              <a:lnSpc>
                <a:spcPts val="1141"/>
              </a:lnSpc>
            </a:pPr>
            <a:r>
              <a:rPr lang="ru-RU" sz="1100" b="1" dirty="0">
                <a:solidFill>
                  <a:schemeClr val="bg1"/>
                </a:solidFill>
                <a:latin typeface="Arial Narrow" panose="020B0606020202030204" pitchFamily="34" charset="0"/>
              </a:rPr>
              <a:t>Критерии эффективности ВК</a:t>
            </a:r>
          </a:p>
        </p:txBody>
      </p:sp>
      <p:cxnSp>
        <p:nvCxnSpPr>
          <p:cNvPr id="56" name="Прямая со стрелкой 55"/>
          <p:cNvCxnSpPr>
            <a:endCxn id="55" idx="0"/>
          </p:cNvCxnSpPr>
          <p:nvPr/>
        </p:nvCxnSpPr>
        <p:spPr>
          <a:xfrm>
            <a:off x="7259585" y="3250863"/>
            <a:ext cx="0" cy="143742"/>
          </a:xfrm>
          <a:prstGeom prst="straightConnector1">
            <a:avLst/>
          </a:prstGeom>
          <a:ln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" name="Прямоугольник 56"/>
          <p:cNvSpPr/>
          <p:nvPr/>
        </p:nvSpPr>
        <p:spPr>
          <a:xfrm>
            <a:off x="877087" y="1204188"/>
            <a:ext cx="9413946" cy="597767"/>
          </a:xfrm>
          <a:prstGeom prst="rect">
            <a:avLst/>
          </a:prstGeom>
        </p:spPr>
        <p:txBody>
          <a:bodyPr wrap="square" lIns="104306" tIns="52153" rIns="104306" bIns="52153">
            <a:spAutoFit/>
          </a:bodyPr>
          <a:lstStyle/>
          <a:p>
            <a:r>
              <a:rPr lang="ru-RU" sz="1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anose="020B0606020202030204" pitchFamily="34" charset="0"/>
              </a:rPr>
              <a:t>Система внутреннего контроля – совокупность организационных мер, методик и процедур, создаваемых и используемых для эффективного осуществления внутреннего контроля</a:t>
            </a:r>
          </a:p>
        </p:txBody>
      </p:sp>
      <p:sp>
        <p:nvSpPr>
          <p:cNvPr id="4" name="Овал 3"/>
          <p:cNvSpPr/>
          <p:nvPr/>
        </p:nvSpPr>
        <p:spPr>
          <a:xfrm>
            <a:off x="5778571" y="6115372"/>
            <a:ext cx="1459712" cy="857948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4">
                    <a:lumMod val="50000"/>
                  </a:schemeClr>
                </a:solidFill>
                <a:latin typeface="Arial Narrow" pitchFamily="34" charset="0"/>
              </a:rPr>
              <a:t>Управление рисками</a:t>
            </a:r>
            <a:endParaRPr lang="ru-RU" sz="1200" b="1" dirty="0">
              <a:solidFill>
                <a:schemeClr val="accent4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58" name="Овал 57"/>
          <p:cNvSpPr/>
          <p:nvPr/>
        </p:nvSpPr>
        <p:spPr>
          <a:xfrm>
            <a:off x="4646301" y="4963244"/>
            <a:ext cx="1459712" cy="857948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4">
                    <a:lumMod val="50000"/>
                  </a:schemeClr>
                </a:solidFill>
                <a:latin typeface="Arial Narrow" pitchFamily="34" charset="0"/>
              </a:rPr>
              <a:t>Внутренний контроль</a:t>
            </a:r>
            <a:endParaRPr lang="ru-RU" sz="1200" b="1" dirty="0">
              <a:solidFill>
                <a:schemeClr val="accent4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59" name="Овал 58"/>
          <p:cNvSpPr/>
          <p:nvPr/>
        </p:nvSpPr>
        <p:spPr>
          <a:xfrm>
            <a:off x="3490187" y="6112643"/>
            <a:ext cx="1459712" cy="857948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accent4">
                    <a:lumMod val="50000"/>
                  </a:schemeClr>
                </a:solidFill>
                <a:latin typeface="Arial Narrow" pitchFamily="34" charset="0"/>
              </a:rPr>
              <a:t>Управление</a:t>
            </a:r>
            <a:endParaRPr lang="ru-RU" sz="1200" b="1" dirty="0">
              <a:solidFill>
                <a:schemeClr val="accent4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5" name="Двойная стрелка влево/вправо 4"/>
          <p:cNvSpPr/>
          <p:nvPr/>
        </p:nvSpPr>
        <p:spPr>
          <a:xfrm rot="2206267">
            <a:off x="6051887" y="5725348"/>
            <a:ext cx="576064" cy="191687"/>
          </a:xfrm>
          <a:prstGeom prst="leftRight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Двойная стрелка влево/вправо 59"/>
          <p:cNvSpPr/>
          <p:nvPr/>
        </p:nvSpPr>
        <p:spPr>
          <a:xfrm>
            <a:off x="5088125" y="6515245"/>
            <a:ext cx="576064" cy="191687"/>
          </a:xfrm>
          <a:prstGeom prst="leftRight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Двойная стрелка влево/вправо 60"/>
          <p:cNvSpPr/>
          <p:nvPr/>
        </p:nvSpPr>
        <p:spPr>
          <a:xfrm rot="19557987">
            <a:off x="4184097" y="5776168"/>
            <a:ext cx="576064" cy="191687"/>
          </a:xfrm>
          <a:prstGeom prst="leftRightArrow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>
            <a:off x="8127816" y="1788444"/>
            <a:ext cx="2160240" cy="2259761"/>
          </a:xfrm>
          <a:prstGeom prst="rect">
            <a:avLst/>
          </a:prstGeom>
        </p:spPr>
        <p:txBody>
          <a:bodyPr wrap="square" lIns="104306" tIns="52153" rIns="104306" bIns="52153">
            <a:spAutoFit/>
          </a:bodyPr>
          <a:lstStyle/>
          <a:p>
            <a:pPr algn="just"/>
            <a:r>
              <a:rPr lang="ru-RU" sz="1400" b="1" dirty="0">
                <a:solidFill>
                  <a:srgbClr val="002060"/>
                </a:solidFill>
                <a:latin typeface="Arial Narrow" panose="020B0606020202030204" pitchFamily="34" charset="0"/>
              </a:rPr>
              <a:t>Внутренний контроль </a:t>
            </a:r>
            <a:r>
              <a:rPr lang="ru-RU" sz="1400" dirty="0">
                <a:solidFill>
                  <a:srgbClr val="002060"/>
                </a:solidFill>
                <a:latin typeface="Arial Narrow" panose="020B0606020202030204" pitchFamily="34" charset="0"/>
              </a:rPr>
              <a:t>является составной частью системы управления рисками Общества, в то время как управление рисками является непрерывным и цикличным процессом в составе общей системы управления Обществом</a:t>
            </a:r>
          </a:p>
        </p:txBody>
      </p:sp>
      <p:sp>
        <p:nvSpPr>
          <p:cNvPr id="63" name="Прямоугольник 62"/>
          <p:cNvSpPr/>
          <p:nvPr/>
        </p:nvSpPr>
        <p:spPr>
          <a:xfrm>
            <a:off x="685041" y="4212679"/>
            <a:ext cx="9603015" cy="320768"/>
          </a:xfrm>
          <a:prstGeom prst="rect">
            <a:avLst/>
          </a:prstGeom>
        </p:spPr>
        <p:txBody>
          <a:bodyPr wrap="square" lIns="104306" tIns="52153" rIns="104306" bIns="52153">
            <a:spAutoFit/>
          </a:bodyPr>
          <a:lstStyle/>
          <a:p>
            <a:pPr algn="just"/>
            <a:r>
              <a:rPr lang="ru-RU" sz="1400" b="1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 Внутренний </a:t>
            </a:r>
            <a:r>
              <a:rPr lang="ru-RU" sz="1400" b="1" dirty="0">
                <a:solidFill>
                  <a:srgbClr val="002060"/>
                </a:solidFill>
                <a:latin typeface="Arial Narrow" panose="020B0606020202030204" pitchFamily="34" charset="0"/>
              </a:rPr>
              <a:t>контроль </a:t>
            </a:r>
            <a:r>
              <a:rPr lang="ru-RU" sz="1400" dirty="0">
                <a:solidFill>
                  <a:srgbClr val="002060"/>
                </a:solidFill>
                <a:latin typeface="Arial Narrow" panose="020B0606020202030204" pitchFamily="34" charset="0"/>
              </a:rPr>
              <a:t>фокусируется на </a:t>
            </a:r>
            <a:r>
              <a:rPr lang="ru-RU" sz="1400" dirty="0" smtClean="0">
                <a:solidFill>
                  <a:srgbClr val="002060"/>
                </a:solidFill>
                <a:latin typeface="Arial Narrow" panose="020B0606020202030204" pitchFamily="34" charset="0"/>
              </a:rPr>
              <a:t>влиянии Общества на </a:t>
            </a:r>
            <a:r>
              <a:rPr lang="ru-RU" sz="1400" dirty="0">
                <a:solidFill>
                  <a:srgbClr val="002060"/>
                </a:solidFill>
                <a:latin typeface="Arial Narrow" panose="020B0606020202030204" pitchFamily="34" charset="0"/>
              </a:rPr>
              <a:t>риски для достижения своих целей в текущий период его деятельности</a:t>
            </a:r>
          </a:p>
        </p:txBody>
      </p:sp>
      <p:sp>
        <p:nvSpPr>
          <p:cNvPr id="64" name="Прямоугольник 63"/>
          <p:cNvSpPr/>
          <p:nvPr/>
        </p:nvSpPr>
        <p:spPr>
          <a:xfrm>
            <a:off x="736715" y="4533447"/>
            <a:ext cx="2687985" cy="2690648"/>
          </a:xfrm>
          <a:prstGeom prst="rect">
            <a:avLst/>
          </a:prstGeom>
        </p:spPr>
        <p:txBody>
          <a:bodyPr wrap="square" lIns="104306" tIns="52153" rIns="104306" bIns="52153">
            <a:spAutoFit/>
          </a:bodyPr>
          <a:lstStyle/>
          <a:p>
            <a:pPr algn="just">
              <a:spcBef>
                <a:spcPts val="1369"/>
              </a:spcBef>
            </a:pPr>
            <a:r>
              <a:rPr lang="ru-RU" sz="1400" b="1" dirty="0">
                <a:solidFill>
                  <a:srgbClr val="002060"/>
                </a:solidFill>
                <a:latin typeface="Arial Narrow" panose="020B0606020202030204" pitchFamily="34" charset="0"/>
              </a:rPr>
              <a:t>Внутренний контроль</a:t>
            </a:r>
            <a:r>
              <a:rPr lang="ru-RU" sz="1400" dirty="0">
                <a:solidFill>
                  <a:srgbClr val="002060"/>
                </a:solidFill>
                <a:latin typeface="Arial Narrow" panose="020B0606020202030204" pitchFamily="34" charset="0"/>
              </a:rPr>
              <a:t> – процесс, осуществляемый Советом директоров Общества, ревизионной комиссией</a:t>
            </a:r>
            <a:r>
              <a:rPr lang="en-US" sz="1400" dirty="0">
                <a:solidFill>
                  <a:srgbClr val="002060"/>
                </a:solidFill>
                <a:latin typeface="Arial Narrow" panose="020B0606020202030204" pitchFamily="34" charset="0"/>
              </a:rPr>
              <a:t> </a:t>
            </a:r>
            <a:r>
              <a:rPr lang="ru-RU" sz="1400" dirty="0">
                <a:solidFill>
                  <a:srgbClr val="002060"/>
                </a:solidFill>
                <a:latin typeface="Arial Narrow" panose="020B0606020202030204" pitchFamily="34" charset="0"/>
              </a:rPr>
              <a:t>Общества, коллегиальным и единоличным исполнительными органами Общества, руководителями и работниками на всех уровнях управления Общества, направленный на обеспечение разумных гарантий достижения целей Общества</a:t>
            </a:r>
          </a:p>
        </p:txBody>
      </p:sp>
      <p:sp>
        <p:nvSpPr>
          <p:cNvPr id="65" name="Прямоугольник 64"/>
          <p:cNvSpPr/>
          <p:nvPr/>
        </p:nvSpPr>
        <p:spPr>
          <a:xfrm>
            <a:off x="7362924" y="4964334"/>
            <a:ext cx="2335587" cy="1828873"/>
          </a:xfrm>
          <a:prstGeom prst="rect">
            <a:avLst/>
          </a:prstGeom>
        </p:spPr>
        <p:txBody>
          <a:bodyPr wrap="square" lIns="104306" tIns="52153" rIns="104306" bIns="52153">
            <a:spAutoFit/>
          </a:bodyPr>
          <a:lstStyle/>
          <a:p>
            <a:pPr algn="just"/>
            <a:r>
              <a:rPr lang="ru-RU" sz="1400" b="1" dirty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rPr>
              <a:t>Внутренний контроль </a:t>
            </a:r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rPr>
              <a:t>осуществляется:</a:t>
            </a:r>
          </a:p>
          <a:p>
            <a:pPr marL="325955" indent="-325955" algn="just">
              <a:buFont typeface="Wingdings" panose="05000000000000000000" pitchFamily="2" charset="2"/>
              <a:buChar char="ü"/>
            </a:pPr>
            <a:r>
              <a:rPr lang="ru-RU" sz="1400" b="1" i="1" dirty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rPr>
              <a:t>на всех уровнях управления</a:t>
            </a:r>
          </a:p>
          <a:p>
            <a:pPr marL="325955" indent="-325955" algn="just">
              <a:buFont typeface="Wingdings" panose="05000000000000000000" pitchFamily="2" charset="2"/>
              <a:buChar char="ü"/>
            </a:pPr>
            <a:r>
              <a:rPr lang="ru-RU" sz="1400" b="1" i="1" dirty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rPr>
              <a:t>во всех направления деятельности</a:t>
            </a:r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ru-RU" sz="1400" b="1" i="1" dirty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rPr>
              <a:t>Общества</a:t>
            </a:r>
          </a:p>
          <a:p>
            <a:pPr marL="325955" indent="-325955" algn="just">
              <a:buFont typeface="Wingdings" panose="05000000000000000000" pitchFamily="2" charset="2"/>
              <a:buChar char="ü"/>
            </a:pPr>
            <a:r>
              <a:rPr lang="ru-RU" sz="1400" b="1" i="1" dirty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rPr>
              <a:t>постоянно</a:t>
            </a:r>
            <a:r>
              <a:rPr lang="ru-RU" sz="1400" dirty="0">
                <a:solidFill>
                  <a:schemeClr val="accent2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62165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9"/>
          <p:cNvSpPr>
            <a:spLocks/>
          </p:cNvSpPr>
          <p:nvPr/>
        </p:nvSpPr>
        <p:spPr bwMode="auto">
          <a:xfrm>
            <a:off x="708620" y="565921"/>
            <a:ext cx="93599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69" tIns="52135" rIns="104269" bIns="52135" anchor="ctr"/>
          <a:lstStyle/>
          <a:p>
            <a:r>
              <a:rPr lang="ru-RU" sz="2400" b="1" cap="all" dirty="0">
                <a:solidFill>
                  <a:srgbClr val="005AA9"/>
                </a:solidFill>
                <a:latin typeface="+mj-lt"/>
                <a:ea typeface="+mj-ea"/>
                <a:cs typeface="Times New Roman" panose="02020603050405020304" pitchFamily="18" charset="0"/>
              </a:rPr>
              <a:t>ЭТАПЫ ПРОЦЕССА ВНУТРЕННЕГО </a:t>
            </a:r>
            <a:r>
              <a:rPr lang="ru-RU" sz="2400" b="1" cap="all" dirty="0" smtClean="0">
                <a:solidFill>
                  <a:srgbClr val="005AA9"/>
                </a:solidFill>
                <a:latin typeface="+mj-lt"/>
                <a:ea typeface="+mj-ea"/>
                <a:cs typeface="Times New Roman" panose="02020603050405020304" pitchFamily="18" charset="0"/>
              </a:rPr>
              <a:t>КОНТРОЛЯ</a:t>
            </a:r>
            <a:endParaRPr lang="ru-RU" sz="2400" b="1" cap="all" dirty="0">
              <a:solidFill>
                <a:srgbClr val="005AA9"/>
              </a:solidFill>
              <a:latin typeface="+mj-lt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5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9734550" y="6661150"/>
            <a:ext cx="725488" cy="696913"/>
          </a:xfrm>
        </p:spPr>
        <p:txBody>
          <a:bodyPr/>
          <a:lstStyle/>
          <a:p>
            <a:pPr algn="ctr">
              <a:lnSpc>
                <a:spcPts val="2400"/>
              </a:lnSpc>
              <a:defRPr/>
            </a:pPr>
            <a:fld id="{B1F6A59E-A672-453A-8B07-30551BB68DDD}" type="slidenum">
              <a:rPr lang="ru-RU" sz="2700">
                <a:solidFill>
                  <a:schemeClr val="bg1"/>
                </a:solidFill>
              </a:rPr>
              <a:pPr algn="ctr">
                <a:lnSpc>
                  <a:spcPts val="2400"/>
                </a:lnSpc>
                <a:defRPr/>
              </a:pPr>
              <a:t>4</a:t>
            </a:fld>
            <a:endParaRPr lang="ru-RU" sz="2700" dirty="0">
              <a:solidFill>
                <a:schemeClr val="bg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632520" y="3456728"/>
            <a:ext cx="2400667" cy="78486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1. Разработка и внедрение контрольных процедур</a:t>
            </a:r>
            <a:endParaRPr lang="ru-RU" sz="1600" b="1" dirty="0">
              <a:latin typeface="Arial Narrow" panose="020B0606020202030204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074591" y="3456728"/>
            <a:ext cx="2442071" cy="78486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2. Выполнение контрольных процедур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74591" y="4250652"/>
            <a:ext cx="2442071" cy="957313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3. Оценка (мониторинг) эффективности контрольных процедур</a:t>
            </a:r>
            <a:endParaRPr lang="ru-RU" sz="1600" b="1" dirty="0">
              <a:latin typeface="Arial Narrow" panose="020B0606020202030204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632519" y="4250652"/>
            <a:ext cx="2399965" cy="948602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r>
              <a:rPr lang="ru-RU" sz="16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</a:rPr>
              <a:t>4. Реагирование</a:t>
            </a:r>
          </a:p>
        </p:txBody>
      </p:sp>
      <p:sp>
        <p:nvSpPr>
          <p:cNvPr id="9" name="Выгнутая вправо стрелка 8"/>
          <p:cNvSpPr/>
          <p:nvPr/>
        </p:nvSpPr>
        <p:spPr>
          <a:xfrm rot="16200000">
            <a:off x="5045820" y="2060676"/>
            <a:ext cx="476351" cy="2315757"/>
          </a:xfrm>
          <a:prstGeom prst="curvedLeftArrow">
            <a:avLst>
              <a:gd name="adj1" fmla="val 35002"/>
              <a:gd name="adj2" fmla="val 77553"/>
              <a:gd name="adj3" fmla="val 59449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Выгнутая вправо стрелка 9"/>
          <p:cNvSpPr/>
          <p:nvPr/>
        </p:nvSpPr>
        <p:spPr>
          <a:xfrm rot="5400000">
            <a:off x="5006120" y="4323351"/>
            <a:ext cx="555743" cy="2315755"/>
          </a:xfrm>
          <a:prstGeom prst="curvedLeftArrow">
            <a:avLst>
              <a:gd name="adj1" fmla="val 35002"/>
              <a:gd name="adj2" fmla="val 77553"/>
              <a:gd name="adj3" fmla="val 59449"/>
            </a:avLst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Выгнутая вправо стрелка 10"/>
          <p:cNvSpPr/>
          <p:nvPr/>
        </p:nvSpPr>
        <p:spPr>
          <a:xfrm>
            <a:off x="7516662" y="3694907"/>
            <a:ext cx="673675" cy="1544956"/>
          </a:xfrm>
          <a:prstGeom prst="curvedLeftArrow">
            <a:avLst>
              <a:gd name="adj1" fmla="val 35002"/>
              <a:gd name="adj2" fmla="val 77553"/>
              <a:gd name="adj3" fmla="val 59449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Выгнутая вправо стрелка 11"/>
          <p:cNvSpPr/>
          <p:nvPr/>
        </p:nvSpPr>
        <p:spPr>
          <a:xfrm rot="10800000">
            <a:off x="1958845" y="3456729"/>
            <a:ext cx="673675" cy="1422175"/>
          </a:xfrm>
          <a:prstGeom prst="curvedLeftArrow">
            <a:avLst>
              <a:gd name="adj1" fmla="val 35002"/>
              <a:gd name="adj2" fmla="val 77553"/>
              <a:gd name="adj3" fmla="val 59449"/>
            </a:avLst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Скругленная прямоугольная выноска 12"/>
          <p:cNvSpPr/>
          <p:nvPr/>
        </p:nvSpPr>
        <p:spPr>
          <a:xfrm>
            <a:off x="5222658" y="1143498"/>
            <a:ext cx="5168653" cy="1707106"/>
          </a:xfrm>
          <a:prstGeom prst="wedgeRoundRectCallout">
            <a:avLst>
              <a:gd name="adj1" fmla="val -16372"/>
              <a:gd name="adj2" fmla="val 85499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pPr marL="171450" indent="-171450">
              <a:buFontTx/>
              <a:buChar char="-"/>
            </a:pPr>
            <a:r>
              <a:rPr lang="ru-RU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реализация контрольных процедуры встроенных </a:t>
            </a:r>
            <a:r>
              <a:rPr lang="ru-RU" sz="1300" dirty="0">
                <a:solidFill>
                  <a:schemeClr val="tx1"/>
                </a:solidFill>
                <a:latin typeface="Arial Narrow" panose="020B0606020202030204" pitchFamily="34" charset="0"/>
              </a:rPr>
              <a:t>в </a:t>
            </a:r>
            <a:r>
              <a:rPr lang="ru-RU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бизнес-процессы </a:t>
            </a:r>
          </a:p>
          <a:p>
            <a:pPr marL="171450" indent="-171450">
              <a:buFontTx/>
              <a:buChar char="-"/>
            </a:pPr>
            <a:r>
              <a:rPr lang="ru-RU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своевременность, тщательность </a:t>
            </a:r>
            <a:r>
              <a:rPr lang="ru-RU" sz="1300" dirty="0">
                <a:solidFill>
                  <a:schemeClr val="tx1"/>
                </a:solidFill>
                <a:latin typeface="Arial Narrow" panose="020B0606020202030204" pitchFamily="34" charset="0"/>
              </a:rPr>
              <a:t>и последовательно </a:t>
            </a:r>
            <a:r>
              <a:rPr lang="ru-RU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выполнения</a:t>
            </a:r>
            <a:endParaRPr lang="ru-RU" sz="13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marL="171450" indent="-171450">
              <a:buFontTx/>
              <a:buChar char="-"/>
            </a:pPr>
            <a:r>
              <a:rPr lang="ru-RU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при </a:t>
            </a:r>
            <a:r>
              <a:rPr lang="ru-RU" sz="1300" dirty="0">
                <a:solidFill>
                  <a:schemeClr val="tx1"/>
                </a:solidFill>
                <a:latin typeface="Arial Narrow" panose="020B0606020202030204" pitchFamily="34" charset="0"/>
              </a:rPr>
              <a:t>выявлении </a:t>
            </a:r>
            <a:r>
              <a:rPr lang="ru-RU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рисков - ответственность </a:t>
            </a:r>
            <a:r>
              <a:rPr lang="ru-RU" sz="1300" dirty="0">
                <a:solidFill>
                  <a:schemeClr val="tx1"/>
                </a:solidFill>
                <a:latin typeface="Arial Narrow" panose="020B0606020202030204" pitchFamily="34" charset="0"/>
              </a:rPr>
              <a:t>и подотчетность руководителя (или иного </a:t>
            </a:r>
            <a:r>
              <a:rPr lang="ru-RU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  назначенного </a:t>
            </a:r>
            <a:r>
              <a:rPr lang="ru-RU" sz="1300" dirty="0">
                <a:solidFill>
                  <a:schemeClr val="tx1"/>
                </a:solidFill>
                <a:latin typeface="Arial Narrow" panose="020B0606020202030204" pitchFamily="34" charset="0"/>
              </a:rPr>
              <a:t>работника) блока / </a:t>
            </a:r>
            <a:r>
              <a:rPr lang="ru-RU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подразделения осуществляющего контрольные   процедуры </a:t>
            </a:r>
            <a:endParaRPr lang="ru-RU" sz="13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marL="171450" indent="-171450">
              <a:buFontTx/>
              <a:buChar char="-"/>
            </a:pPr>
            <a:r>
              <a:rPr lang="ru-RU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документирование </a:t>
            </a:r>
            <a:r>
              <a:rPr lang="ru-RU" sz="1300" dirty="0">
                <a:solidFill>
                  <a:schemeClr val="tx1"/>
                </a:solidFill>
                <a:latin typeface="Arial Narrow" panose="020B0606020202030204" pitchFamily="34" charset="0"/>
              </a:rPr>
              <a:t>и </a:t>
            </a:r>
            <a:r>
              <a:rPr lang="ru-RU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сохранность результатов </a:t>
            </a:r>
            <a:r>
              <a:rPr lang="ru-RU" sz="1300" dirty="0">
                <a:solidFill>
                  <a:schemeClr val="tx1"/>
                </a:solidFill>
                <a:latin typeface="Arial Narrow" panose="020B0606020202030204" pitchFamily="34" charset="0"/>
              </a:rPr>
              <a:t>выполнения финансово-хозяйственных </a:t>
            </a:r>
            <a:r>
              <a:rPr lang="ru-RU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 операций </a:t>
            </a:r>
            <a:r>
              <a:rPr lang="ru-RU" sz="1300" dirty="0">
                <a:solidFill>
                  <a:schemeClr val="tx1"/>
                </a:solidFill>
                <a:latin typeface="Arial Narrow" panose="020B0606020202030204" pitchFamily="34" charset="0"/>
              </a:rPr>
              <a:t>и контрольных </a:t>
            </a:r>
            <a:r>
              <a:rPr lang="ru-RU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процедур</a:t>
            </a:r>
            <a:endParaRPr lang="ru-RU" sz="13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14" name="Скругленная прямоугольная выноска 13"/>
          <p:cNvSpPr/>
          <p:nvPr/>
        </p:nvSpPr>
        <p:spPr>
          <a:xfrm>
            <a:off x="5913766" y="5868863"/>
            <a:ext cx="3786439" cy="1080736"/>
          </a:xfrm>
          <a:prstGeom prst="wedgeRoundRectCallout">
            <a:avLst>
              <a:gd name="adj1" fmla="val -20947"/>
              <a:gd name="adj2" fmla="val -109838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r>
              <a:rPr lang="ru-RU" sz="1300" dirty="0">
                <a:solidFill>
                  <a:schemeClr val="tx1"/>
                </a:solidFill>
                <a:latin typeface="Arial Narrow" panose="020B0606020202030204" pitchFamily="34" charset="0"/>
              </a:rPr>
              <a:t>- включает проверку эффективности дизайна контрольных процедур и проверку фактического выполнения контрольных процедур;</a:t>
            </a:r>
          </a:p>
          <a:p>
            <a:r>
              <a:rPr lang="ru-RU" sz="1300" dirty="0">
                <a:solidFill>
                  <a:schemeClr val="tx1"/>
                </a:solidFill>
                <a:latin typeface="Arial Narrow" panose="020B0606020202030204" pitchFamily="34" charset="0"/>
              </a:rPr>
              <a:t>- осуществляется посредством непрерывных оценок и периодических оценок либо их комбинации</a:t>
            </a:r>
          </a:p>
        </p:txBody>
      </p:sp>
      <p:sp>
        <p:nvSpPr>
          <p:cNvPr id="15" name="Скругленная прямоугольная выноска 14"/>
          <p:cNvSpPr/>
          <p:nvPr/>
        </p:nvSpPr>
        <p:spPr>
          <a:xfrm>
            <a:off x="1231406" y="5868863"/>
            <a:ext cx="3789420" cy="1080736"/>
          </a:xfrm>
          <a:prstGeom prst="wedgeRoundRectCallout">
            <a:avLst>
              <a:gd name="adj1" fmla="val 18195"/>
              <a:gd name="adj2" fmla="val -108633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r>
              <a:rPr lang="ru-RU" sz="1300" dirty="0">
                <a:solidFill>
                  <a:schemeClr val="tx1"/>
                </a:solidFill>
                <a:latin typeface="Arial Narrow" panose="020B0606020202030204" pitchFamily="34" charset="0"/>
              </a:rPr>
              <a:t>- анализ характера и причин выявленных недостатков;</a:t>
            </a:r>
          </a:p>
          <a:p>
            <a:r>
              <a:rPr lang="ru-RU" sz="1300" dirty="0">
                <a:solidFill>
                  <a:schemeClr val="tx1"/>
                </a:solidFill>
                <a:latin typeface="Arial Narrow" panose="020B0606020202030204" pitchFamily="34" charset="0"/>
              </a:rPr>
              <a:t>- проведение при необходимости дополнительной проверки или тестирования;</a:t>
            </a:r>
          </a:p>
          <a:p>
            <a:r>
              <a:rPr lang="ru-RU" sz="1300" dirty="0">
                <a:solidFill>
                  <a:schemeClr val="tx1"/>
                </a:solidFill>
                <a:latin typeface="Arial Narrow" panose="020B0606020202030204" pitchFamily="34" charset="0"/>
              </a:rPr>
              <a:t>- определение приоритетов и составление плана устранения выявленных недостатков</a:t>
            </a:r>
          </a:p>
        </p:txBody>
      </p:sp>
      <p:sp>
        <p:nvSpPr>
          <p:cNvPr id="16" name="Скругленная прямоугольная выноска 15"/>
          <p:cNvSpPr/>
          <p:nvPr/>
        </p:nvSpPr>
        <p:spPr>
          <a:xfrm>
            <a:off x="882204" y="1137421"/>
            <a:ext cx="3960440" cy="1656184"/>
          </a:xfrm>
          <a:prstGeom prst="wedgeRoundRectCallout">
            <a:avLst>
              <a:gd name="adj1" fmla="val 23613"/>
              <a:gd name="adj2" fmla="val 90179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4306" tIns="52153" rIns="104306" bIns="52153" rtlCol="0" anchor="ctr"/>
          <a:lstStyle/>
          <a:p>
            <a:r>
              <a:rPr lang="ru-RU" sz="1300" dirty="0">
                <a:solidFill>
                  <a:schemeClr val="tx1"/>
                </a:solidFill>
                <a:latin typeface="Arial Narrow" panose="020B0606020202030204" pitchFamily="34" charset="0"/>
              </a:rPr>
              <a:t>- оценка эффективности существующих процессов</a:t>
            </a:r>
          </a:p>
          <a:p>
            <a:r>
              <a:rPr lang="ru-RU" sz="1300" dirty="0">
                <a:solidFill>
                  <a:schemeClr val="tx1"/>
                </a:solidFill>
                <a:latin typeface="Arial Narrow" panose="020B0606020202030204" pitchFamily="34" charset="0"/>
              </a:rPr>
              <a:t>- разработка и внедрение с учетом выявленных рисков новых или изменение существующих контрольных процедур</a:t>
            </a:r>
          </a:p>
          <a:p>
            <a:r>
              <a:rPr lang="ru-RU" sz="1300" dirty="0">
                <a:solidFill>
                  <a:schemeClr val="tx1"/>
                </a:solidFill>
                <a:latin typeface="Arial Narrow" panose="020B0606020202030204" pitchFamily="34" charset="0"/>
              </a:rPr>
              <a:t>- формализация контрольных процедур в нормативных </a:t>
            </a:r>
            <a:r>
              <a:rPr lang="ru-RU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документах, отражение информации </a:t>
            </a:r>
            <a:r>
              <a:rPr lang="ru-RU" sz="1300" dirty="0">
                <a:solidFill>
                  <a:schemeClr val="tx1"/>
                </a:solidFill>
                <a:latin typeface="Arial Narrow" panose="020B0606020202030204" pitchFamily="34" charset="0"/>
              </a:rPr>
              <a:t>о контрольных процедурах </a:t>
            </a:r>
            <a:r>
              <a:rPr lang="ru-RU" sz="13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в </a:t>
            </a:r>
            <a:r>
              <a:rPr lang="ru-RU" sz="1300" dirty="0">
                <a:solidFill>
                  <a:schemeClr val="tx1"/>
                </a:solidFill>
                <a:latin typeface="Arial Narrow" panose="020B0606020202030204" pitchFamily="34" charset="0"/>
              </a:rPr>
              <a:t>матрицах контролей</a:t>
            </a:r>
          </a:p>
        </p:txBody>
      </p:sp>
    </p:spTree>
    <p:extLst>
      <p:ext uri="{BB962C8B-B14F-4D97-AF65-F5344CB8AC3E}">
        <p14:creationId xmlns:p14="http://schemas.microsoft.com/office/powerpoint/2010/main" val="376301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35947" y="2323661"/>
            <a:ext cx="2592288" cy="936104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>
                <a:lumMod val="50000"/>
              </a:schemeClr>
            </a:solidFill>
          </a:ln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РИСК</a:t>
            </a:r>
          </a:p>
        </p:txBody>
      </p:sp>
      <p:sp>
        <p:nvSpPr>
          <p:cNvPr id="3" name="Заголовок 9"/>
          <p:cNvSpPr>
            <a:spLocks/>
          </p:cNvSpPr>
          <p:nvPr/>
        </p:nvSpPr>
        <p:spPr bwMode="auto">
          <a:xfrm>
            <a:off x="708620" y="565921"/>
            <a:ext cx="93599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69" tIns="52135" rIns="104269" bIns="52135" anchor="ctr"/>
          <a:lstStyle/>
          <a:p>
            <a:r>
              <a:rPr lang="ru-RU" sz="2400" b="1" cap="all" dirty="0" smtClean="0">
                <a:solidFill>
                  <a:srgbClr val="005AA9"/>
                </a:solidFill>
                <a:latin typeface="+mj-lt"/>
                <a:ea typeface="+mj-ea"/>
                <a:cs typeface="Times New Roman" panose="02020603050405020304" pitchFamily="18" charset="0"/>
              </a:rPr>
              <a:t>ОЦЕНКА НАЛОГОВЫХ РИСКОВ</a:t>
            </a:r>
            <a:endParaRPr lang="ru-RU" sz="2400" b="1" cap="all" dirty="0">
              <a:solidFill>
                <a:srgbClr val="005AA9"/>
              </a:solidFill>
              <a:latin typeface="+mj-lt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5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9734550" y="6661150"/>
            <a:ext cx="725488" cy="696913"/>
          </a:xfrm>
        </p:spPr>
        <p:txBody>
          <a:bodyPr/>
          <a:lstStyle/>
          <a:p>
            <a:pPr algn="ctr">
              <a:lnSpc>
                <a:spcPts val="2400"/>
              </a:lnSpc>
              <a:defRPr/>
            </a:pPr>
            <a:fld id="{B1F6A59E-A672-453A-8B07-30551BB68DDD}" type="slidenum">
              <a:rPr lang="ru-RU" sz="2700">
                <a:solidFill>
                  <a:schemeClr val="bg1"/>
                </a:solidFill>
              </a:rPr>
              <a:pPr algn="ctr">
                <a:lnSpc>
                  <a:spcPts val="2400"/>
                </a:lnSpc>
                <a:defRPr/>
              </a:pPr>
              <a:t>5</a:t>
            </a:fld>
            <a:endParaRPr lang="ru-RU" sz="2700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2106" y="2323661"/>
            <a:ext cx="1080120" cy="87527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315994" y="3573003"/>
            <a:ext cx="2088232" cy="633661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6">
                <a:lumMod val="50000"/>
              </a:schemeClr>
            </a:solidFill>
          </a:ln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Граница приемлемости рисков</a:t>
            </a:r>
          </a:p>
        </p:txBody>
      </p:sp>
      <p:sp>
        <p:nvSpPr>
          <p:cNvPr id="9" name="Двойная стрелка влево/вправо 8"/>
          <p:cNvSpPr/>
          <p:nvPr/>
        </p:nvSpPr>
        <p:spPr>
          <a:xfrm>
            <a:off x="6698779" y="3868384"/>
            <a:ext cx="576064" cy="191687"/>
          </a:xfrm>
          <a:prstGeom prst="leftRightArrow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единительная линия 9"/>
          <p:cNvCxnSpPr>
            <a:stCxn id="2" idx="2"/>
          </p:cNvCxnSpPr>
          <p:nvPr/>
        </p:nvCxnSpPr>
        <p:spPr>
          <a:xfrm>
            <a:off x="6132091" y="3259765"/>
            <a:ext cx="0" cy="470437"/>
          </a:xfrm>
          <a:prstGeom prst="line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820890" y="4609444"/>
            <a:ext cx="1849859" cy="66654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50000"/>
              </a:schemeClr>
            </a:solidFill>
          </a:ln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Вероятность риска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315994" y="4609443"/>
            <a:ext cx="2088232" cy="66654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50000"/>
              </a:schemeClr>
            </a:solidFill>
          </a:ln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Последствия реализации (существенность риска)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820891" y="3730202"/>
            <a:ext cx="1836204" cy="46805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accent6">
                <a:lumMod val="50000"/>
              </a:schemeClr>
            </a:solidFill>
          </a:ln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Уровень риска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820890" y="5636029"/>
            <a:ext cx="1385516" cy="86409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6">
                <a:lumMod val="50000"/>
              </a:schemeClr>
            </a:solidFill>
          </a:ln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Источник возникновения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419766" y="5636029"/>
            <a:ext cx="1385516" cy="86409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6">
                <a:lumMod val="50000"/>
              </a:schemeClr>
            </a:solidFill>
          </a:ln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Экономические условия осуществления</a:t>
            </a:r>
            <a:r>
              <a:rPr kumimoji="0" lang="ru-RU" sz="1400" b="1" i="0" u="none" strike="noStrike" kern="1200" cap="none" spc="0" normalizeH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ФХД</a:t>
            </a: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018710" y="5636029"/>
            <a:ext cx="1385516" cy="86409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chemeClr val="accent6">
                <a:lumMod val="50000"/>
              </a:schemeClr>
            </a:solidFill>
          </a:ln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Частота возникновения в прошлом</a:t>
            </a: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6206406" y="5275988"/>
            <a:ext cx="0" cy="143745"/>
          </a:xfrm>
          <a:prstGeom prst="line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6266880" y="4206664"/>
            <a:ext cx="0" cy="143745"/>
          </a:xfrm>
          <a:prstGeom prst="line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>
            <a:off x="5668593" y="5430133"/>
            <a:ext cx="2842069" cy="0"/>
          </a:xfrm>
          <a:prstGeom prst="line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H="1">
            <a:off x="5894959" y="4371922"/>
            <a:ext cx="2842069" cy="0"/>
          </a:xfrm>
          <a:prstGeom prst="line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8727503" y="4371922"/>
            <a:ext cx="0" cy="237521"/>
          </a:xfrm>
          <a:prstGeom prst="straightConnector1">
            <a:avLst/>
          </a:prstGeom>
          <a:ln w="381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5914578" y="4382974"/>
            <a:ext cx="0" cy="237521"/>
          </a:xfrm>
          <a:prstGeom prst="straightConnector1">
            <a:avLst/>
          </a:prstGeom>
          <a:ln w="381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5688212" y="5422018"/>
            <a:ext cx="0" cy="237521"/>
          </a:xfrm>
          <a:prstGeom prst="straightConnector1">
            <a:avLst/>
          </a:prstGeom>
          <a:ln w="381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7122618" y="5431543"/>
            <a:ext cx="0" cy="237521"/>
          </a:xfrm>
          <a:prstGeom prst="straightConnector1">
            <a:avLst/>
          </a:prstGeom>
          <a:ln w="381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8501706" y="5431543"/>
            <a:ext cx="0" cy="237521"/>
          </a:xfrm>
          <a:prstGeom prst="straightConnector1">
            <a:avLst/>
          </a:prstGeom>
          <a:ln w="38100"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7718574" y="2323661"/>
            <a:ext cx="1685652" cy="93610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19050">
            <a:solidFill>
              <a:schemeClr val="accent3">
                <a:lumMod val="50000"/>
              </a:schemeClr>
            </a:solidFill>
          </a:ln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Решение по управлению</a:t>
            </a:r>
            <a:r>
              <a:rPr kumimoji="0" lang="ru-RU" sz="1200" b="1" i="0" u="none" strike="noStrike" kern="1200" cap="none" spc="0" normalizeH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рисками и определение уровня существенности риска</a:t>
            </a:r>
            <a:endParaRPr kumimoji="0" lang="ru-RU" sz="1200" b="1" i="0" u="none" strike="noStrike" kern="1200" cap="none" spc="0" normalizeH="0" baseline="0" noProof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35" name="Стрелка вверх 34"/>
          <p:cNvSpPr/>
          <p:nvPr/>
        </p:nvSpPr>
        <p:spPr>
          <a:xfrm>
            <a:off x="8018710" y="3259765"/>
            <a:ext cx="720080" cy="313238"/>
          </a:xfrm>
          <a:prstGeom prst="up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Загнутый угол 35"/>
          <p:cNvSpPr/>
          <p:nvPr/>
        </p:nvSpPr>
        <p:spPr>
          <a:xfrm>
            <a:off x="876276" y="1476375"/>
            <a:ext cx="3678336" cy="84728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Arial Narrow" pitchFamily="34" charset="0"/>
              </a:rPr>
              <a:t>НЕТ ЦЕЛИ – </a:t>
            </a:r>
          </a:p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Arial Narrow" pitchFamily="34" charset="0"/>
              </a:rPr>
              <a:t>НЕТ РИСКОВ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123071" y="2564401"/>
            <a:ext cx="1211885" cy="526455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70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ЦЕЛЬ</a:t>
            </a:r>
          </a:p>
        </p:txBody>
      </p:sp>
      <p:pic>
        <p:nvPicPr>
          <p:cNvPr id="42" name="Рисунок 41" descr="http://hddfhm.com/images/clipart-of-arrows-18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638171">
            <a:off x="126392" y="4064335"/>
            <a:ext cx="3621260" cy="1997322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TextBox 43"/>
          <p:cNvSpPr txBox="1"/>
          <p:nvPr/>
        </p:nvSpPr>
        <p:spPr>
          <a:xfrm rot="18817082">
            <a:off x="631337" y="4799769"/>
            <a:ext cx="2808312" cy="526455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40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Контрольные процедуры</a:t>
            </a:r>
          </a:p>
        </p:txBody>
      </p:sp>
      <p:pic>
        <p:nvPicPr>
          <p:cNvPr id="1027" name="Picture 3" descr="C:\Users\9972-0~2\AppData\Local\Temp\_tc\Dollar-Money-PNG-Transparent-Imag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8802" y="2503574"/>
            <a:ext cx="1456891" cy="1386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Рисунок 45" descr="http://laoblogger.com/images/lighting-symbol-clipart-10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252">
            <a:off x="2143606" y="5476059"/>
            <a:ext cx="698317" cy="1098834"/>
          </a:xfrm>
          <a:prstGeom prst="rect">
            <a:avLst/>
          </a:prstGeom>
          <a:noFill/>
          <a:ln>
            <a:noFill/>
          </a:ln>
        </p:spPr>
      </p:pic>
      <p:pic>
        <p:nvPicPr>
          <p:cNvPr id="47" name="Рисунок 46" descr="http://laoblogger.com/images/lighting-symbol-clipart-10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76794">
            <a:off x="917827" y="3421468"/>
            <a:ext cx="529923" cy="1437463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Рисунок 47" descr="http://laoblogger.com/images/lighting-symbol-clipart-10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264252">
            <a:off x="3174989" y="4565524"/>
            <a:ext cx="447546" cy="973701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TextBox 48"/>
          <p:cNvSpPr txBox="1"/>
          <p:nvPr/>
        </p:nvSpPr>
        <p:spPr>
          <a:xfrm rot="18817082">
            <a:off x="371699" y="3377833"/>
            <a:ext cx="967399" cy="34635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40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Риски</a:t>
            </a:r>
          </a:p>
        </p:txBody>
      </p:sp>
      <p:sp>
        <p:nvSpPr>
          <p:cNvPr id="50" name="TextBox 49"/>
          <p:cNvSpPr txBox="1"/>
          <p:nvPr/>
        </p:nvSpPr>
        <p:spPr>
          <a:xfrm rot="18817082">
            <a:off x="2392205" y="6071255"/>
            <a:ext cx="967399" cy="34635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40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Риски</a:t>
            </a:r>
          </a:p>
        </p:txBody>
      </p:sp>
      <p:sp>
        <p:nvSpPr>
          <p:cNvPr id="51" name="TextBox 50"/>
          <p:cNvSpPr txBox="1"/>
          <p:nvPr/>
        </p:nvSpPr>
        <p:spPr>
          <a:xfrm rot="18817082">
            <a:off x="3322464" y="5147816"/>
            <a:ext cx="967399" cy="34635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40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Риски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4907705" y="1490656"/>
            <a:ext cx="4496521" cy="633791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/>
            </a:solidFill>
          </a:ln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1200" b="1" dirty="0">
                <a:solidFill>
                  <a:schemeClr val="bg2">
                    <a:lumMod val="50000"/>
                  </a:schemeClr>
                </a:solidFill>
                <a:latin typeface="Arial Narrow" pitchFamily="34" charset="0"/>
                <a:ea typeface="+mj-ea"/>
                <a:cs typeface="+mj-cs"/>
              </a:rPr>
              <a:t>Цель</a:t>
            </a:r>
            <a:r>
              <a:rPr lang="ru-RU" sz="13600" b="1" dirty="0">
                <a:solidFill>
                  <a:schemeClr val="bg2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kumimoji="0" lang="ru-RU" sz="6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– своевременное, полное и корректное исчисление и уплата налогов и сборов.</a:t>
            </a:r>
          </a:p>
        </p:txBody>
      </p:sp>
    </p:spTree>
    <p:extLst>
      <p:ext uri="{BB962C8B-B14F-4D97-AF65-F5344CB8AC3E}">
        <p14:creationId xmlns:p14="http://schemas.microsoft.com/office/powerpoint/2010/main" val="376301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9"/>
          <p:cNvSpPr>
            <a:spLocks/>
          </p:cNvSpPr>
          <p:nvPr/>
        </p:nvSpPr>
        <p:spPr bwMode="auto">
          <a:xfrm>
            <a:off x="708620" y="565921"/>
            <a:ext cx="93599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69" tIns="52135" rIns="104269" bIns="52135" anchor="ctr"/>
          <a:lstStyle/>
          <a:p>
            <a:r>
              <a:rPr lang="ru-RU" altLang="ru-RU" sz="2400" b="1" cap="all" dirty="0">
                <a:solidFill>
                  <a:srgbClr val="005AA9"/>
                </a:solidFill>
                <a:latin typeface="+mj-lt"/>
                <a:ea typeface="+mj-ea"/>
                <a:cs typeface="Times New Roman" panose="02020603050405020304" pitchFamily="18" charset="0"/>
              </a:rPr>
              <a:t>КОНТРОЛЬНЫЕ ПРОЦЕДУРЫ И </a:t>
            </a:r>
            <a:r>
              <a:rPr lang="ru-RU" altLang="ru-RU" sz="2400" b="1" cap="all" dirty="0" smtClean="0">
                <a:solidFill>
                  <a:srgbClr val="005AA9"/>
                </a:solidFill>
                <a:latin typeface="+mj-lt"/>
                <a:ea typeface="+mj-ea"/>
                <a:cs typeface="Times New Roman" panose="02020603050405020304" pitchFamily="18" charset="0"/>
              </a:rPr>
              <a:t>ИХ ВИДЫ</a:t>
            </a:r>
            <a:endParaRPr lang="ru-RU" sz="2400" b="1" cap="all" dirty="0">
              <a:solidFill>
                <a:srgbClr val="005AA9"/>
              </a:solidFill>
              <a:latin typeface="+mj-lt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25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9734550" y="6661150"/>
            <a:ext cx="725488" cy="696913"/>
          </a:xfrm>
        </p:spPr>
        <p:txBody>
          <a:bodyPr/>
          <a:lstStyle/>
          <a:p>
            <a:pPr algn="ctr">
              <a:lnSpc>
                <a:spcPts val="2400"/>
              </a:lnSpc>
              <a:defRPr/>
            </a:pPr>
            <a:fld id="{B1F6A59E-A672-453A-8B07-30551BB68DDD}" type="slidenum">
              <a:rPr lang="ru-RU" sz="2700">
                <a:solidFill>
                  <a:schemeClr val="bg1"/>
                </a:solidFill>
              </a:rPr>
              <a:pPr algn="ctr">
                <a:lnSpc>
                  <a:spcPts val="2400"/>
                </a:lnSpc>
                <a:defRPr/>
              </a:pPr>
              <a:t>6</a:t>
            </a:fld>
            <a:endParaRPr lang="ru-RU" sz="2700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33010" y="3081331"/>
            <a:ext cx="6736748" cy="413101"/>
          </a:xfrm>
          <a:prstGeom prst="rect">
            <a:avLst/>
          </a:prstGeom>
        </p:spPr>
        <p:txBody>
          <a:bodyPr wrap="square" lIns="104306" tIns="52153" rIns="104306" bIns="52153">
            <a:spAutoFit/>
          </a:bodyPr>
          <a:lstStyle/>
          <a:p>
            <a:pPr marL="84697" algn="just"/>
            <a:r>
              <a:rPr lang="ru-RU" sz="2000" b="1" dirty="0">
                <a:solidFill>
                  <a:srgbClr val="000066"/>
                </a:solidFill>
                <a:latin typeface="Arial Narrow" panose="020B0606020202030204" pitchFamily="34" charset="0"/>
              </a:rPr>
              <a:t>Классификация контрольных процедур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045966" y="3949876"/>
            <a:ext cx="2448272" cy="428490"/>
          </a:xfrm>
          <a:prstGeom prst="rect">
            <a:avLst/>
          </a:prstGeom>
        </p:spPr>
        <p:txBody>
          <a:bodyPr wrap="square" lIns="104306" tIns="52153" rIns="104306" bIns="52153">
            <a:spAutoFit/>
          </a:bodyPr>
          <a:lstStyle/>
          <a:p>
            <a:pPr marL="84697" algn="just"/>
            <a:r>
              <a:rPr lang="ru-RU" dirty="0" smtClean="0">
                <a:latin typeface="Arial Narrow" panose="020B0606020202030204" pitchFamily="34" charset="0"/>
              </a:rPr>
              <a:t>Уровню значимости</a:t>
            </a:r>
          </a:p>
        </p:txBody>
      </p:sp>
      <p:sp>
        <p:nvSpPr>
          <p:cNvPr id="6" name="Rounded Rectangle 34"/>
          <p:cNvSpPr>
            <a:spLocks noChangeArrowheads="1"/>
          </p:cNvSpPr>
          <p:nvPr/>
        </p:nvSpPr>
        <p:spPr bwMode="gray">
          <a:xfrm>
            <a:off x="1001817" y="1536648"/>
            <a:ext cx="8352928" cy="139498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chemeClr val="accent1"/>
            </a:solidFill>
          </a:ln>
          <a:effectLst/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/>
          <a:extLst/>
        </p:spPr>
        <p:txBody>
          <a:bodyPr lIns="52149" tIns="52149" rIns="52149" bIns="52149"/>
          <a:lstStyle>
            <a:lvl1pPr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" pitchFamily="18" charset="0"/>
              </a:defRPr>
            </a:lvl9pPr>
          </a:lstStyle>
          <a:p>
            <a:pPr algn="just" defTabSz="1043056" eaLnBrk="1" fontAlgn="b" hangingPunct="1">
              <a:spcBef>
                <a:spcPts val="0"/>
              </a:spcBef>
              <a:spcAft>
                <a:spcPct val="20000"/>
              </a:spcAft>
              <a:buClr>
                <a:srgbClr val="4F81BD"/>
              </a:buClr>
              <a:defRPr/>
            </a:pPr>
            <a:r>
              <a:rPr lang="ru-RU" sz="18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Контрольные процедуры (мероприятия контроля, процедуры внутреннего контроля) - действия и мероприятия, осуществляемые менеджментом и сотрудниками, направленные на минимизацию  рисков, а также на предотвращение и выявление отклонений, ошибок и злоупотреблений</a:t>
            </a:r>
            <a:endParaRPr lang="ru-RU" altLang="ru-RU" sz="1800" b="1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pic>
        <p:nvPicPr>
          <p:cNvPr id="7" name="Рисунок 6" descr="https://image.flaticon.com/icons/png/512/306/306880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35" y="3494432"/>
            <a:ext cx="1441698" cy="1153666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2272829" y="3922868"/>
            <a:ext cx="1944216" cy="428490"/>
          </a:xfrm>
          <a:prstGeom prst="rect">
            <a:avLst/>
          </a:prstGeom>
        </p:spPr>
        <p:txBody>
          <a:bodyPr wrap="square" lIns="104306" tIns="52153" rIns="104306" bIns="52153">
            <a:spAutoFit/>
          </a:bodyPr>
          <a:lstStyle/>
          <a:p>
            <a:pPr marL="84697" algn="just"/>
            <a:r>
              <a:rPr lang="ru-RU" dirty="0" smtClean="0">
                <a:latin typeface="Arial Narrow" panose="020B0606020202030204" pitchFamily="34" charset="0"/>
              </a:rPr>
              <a:t>Цели контроля</a:t>
            </a:r>
            <a:endParaRPr lang="en-US" dirty="0" smtClean="0">
              <a:latin typeface="Arial Narrow" panose="020B060602020203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70299" y="5076775"/>
            <a:ext cx="2952328" cy="428490"/>
          </a:xfrm>
          <a:prstGeom prst="rect">
            <a:avLst/>
          </a:prstGeom>
        </p:spPr>
        <p:txBody>
          <a:bodyPr wrap="square" lIns="104306" tIns="52153" rIns="104306" bIns="52153">
            <a:spAutoFit/>
          </a:bodyPr>
          <a:lstStyle/>
          <a:p>
            <a:pPr marL="84697" algn="just"/>
            <a:r>
              <a:rPr lang="ru-RU" dirty="0" smtClean="0">
                <a:latin typeface="Arial Narrow" panose="020B0606020202030204" pitchFamily="34" charset="0"/>
              </a:rPr>
              <a:t>Времени осуществления</a:t>
            </a:r>
            <a:endParaRPr lang="ru-RU" sz="2300" dirty="0">
              <a:latin typeface="Arial Narrow" panose="020B0606020202030204" pitchFamily="34" charset="0"/>
            </a:endParaRPr>
          </a:p>
        </p:txBody>
      </p:sp>
      <p:pic>
        <p:nvPicPr>
          <p:cNvPr id="10" name="Рисунок 9" descr="C:\Users\9972-00993\Downloads\09b63a1ecd745165bf5218ac5015d97c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35" y="4548633"/>
            <a:ext cx="1436544" cy="1319409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Прямоугольник 10"/>
          <p:cNvSpPr/>
          <p:nvPr/>
        </p:nvSpPr>
        <p:spPr>
          <a:xfrm>
            <a:off x="2239214" y="6297409"/>
            <a:ext cx="2999933" cy="428490"/>
          </a:xfrm>
          <a:prstGeom prst="rect">
            <a:avLst/>
          </a:prstGeom>
        </p:spPr>
        <p:txBody>
          <a:bodyPr wrap="square" lIns="104306" tIns="52153" rIns="104306" bIns="52153">
            <a:spAutoFit/>
          </a:bodyPr>
          <a:lstStyle/>
          <a:p>
            <a:pPr marL="84697" algn="just"/>
            <a:r>
              <a:rPr lang="ru-RU" dirty="0" smtClean="0">
                <a:latin typeface="Arial Narrow" panose="020B0606020202030204" pitchFamily="34" charset="0"/>
              </a:rPr>
              <a:t>Степени автоматизации</a:t>
            </a:r>
            <a:endParaRPr lang="en-US" dirty="0" smtClean="0">
              <a:latin typeface="Arial Narrow" panose="020B060602020203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039021" y="5007466"/>
            <a:ext cx="2523981" cy="428490"/>
          </a:xfrm>
          <a:prstGeom prst="rect">
            <a:avLst/>
          </a:prstGeom>
        </p:spPr>
        <p:txBody>
          <a:bodyPr wrap="square" lIns="104306" tIns="52153" rIns="104306" bIns="52153">
            <a:spAutoFit/>
          </a:bodyPr>
          <a:lstStyle/>
          <a:p>
            <a:pPr marL="84697" algn="just"/>
            <a:r>
              <a:rPr lang="ru-RU" dirty="0" smtClean="0">
                <a:latin typeface="Arial Narrow" panose="020B0606020202030204" pitchFamily="34" charset="0"/>
              </a:rPr>
              <a:t>Частоте исполнения</a:t>
            </a:r>
            <a:endParaRPr lang="en-US" dirty="0" smtClean="0">
              <a:latin typeface="Arial Narrow" panose="020B060602020203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039021" y="6270083"/>
            <a:ext cx="2880320" cy="428490"/>
          </a:xfrm>
          <a:prstGeom prst="rect">
            <a:avLst/>
          </a:prstGeom>
        </p:spPr>
        <p:txBody>
          <a:bodyPr wrap="square" lIns="104306" tIns="52153" rIns="104306" bIns="52153">
            <a:spAutoFit/>
          </a:bodyPr>
          <a:lstStyle/>
          <a:p>
            <a:pPr marL="84697" algn="just"/>
            <a:r>
              <a:rPr lang="ru-RU" dirty="0" smtClean="0">
                <a:latin typeface="Arial Narrow" panose="020B0606020202030204" pitchFamily="34" charset="0"/>
              </a:rPr>
              <a:t>Способу осуществления</a:t>
            </a:r>
            <a:endParaRPr lang="ru-RU" sz="2300" dirty="0">
              <a:latin typeface="Arial Narrow" panose="020B0606020202030204" pitchFamily="34" charset="0"/>
            </a:endParaRPr>
          </a:p>
        </p:txBody>
      </p:sp>
      <p:pic>
        <p:nvPicPr>
          <p:cNvPr id="16" name="Рисунок 15" descr="C:\Users\9972-00993\Downloads\757705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968" y="4676623"/>
            <a:ext cx="1444005" cy="12972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1420" y="3672198"/>
            <a:ext cx="1145853" cy="929829"/>
          </a:xfrm>
          <a:prstGeom prst="rect">
            <a:avLst/>
          </a:prstGeom>
        </p:spPr>
      </p:pic>
      <p:pic>
        <p:nvPicPr>
          <p:cNvPr id="18" name="Рисунок 17" descr="C:\Users\9972-00993\Downloads\img_198634.p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3023" y="6081589"/>
            <a:ext cx="1021458" cy="8601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/>
          <p:cNvPicPr/>
          <p:nvPr/>
        </p:nvPicPr>
        <p:blipFill rotWithShape="1">
          <a:blip r:embed="rId7"/>
          <a:srcRect l="50926" t="30729" r="40725" b="55112"/>
          <a:stretch/>
        </p:blipFill>
        <p:spPr bwMode="auto">
          <a:xfrm>
            <a:off x="888967" y="5921049"/>
            <a:ext cx="1271012" cy="112655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6301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9"/>
          <p:cNvSpPr>
            <a:spLocks/>
          </p:cNvSpPr>
          <p:nvPr/>
        </p:nvSpPr>
        <p:spPr bwMode="auto">
          <a:xfrm>
            <a:off x="708620" y="565921"/>
            <a:ext cx="93599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69" tIns="52135" rIns="104269" bIns="52135" anchor="ctr"/>
          <a:lstStyle/>
          <a:p>
            <a:r>
              <a:rPr lang="ru-RU" sz="2400" b="1" cap="all" dirty="0">
                <a:solidFill>
                  <a:srgbClr val="005AA9"/>
                </a:solidFill>
                <a:latin typeface="+mj-lt"/>
                <a:ea typeface="+mj-ea"/>
                <a:cs typeface="Times New Roman" panose="02020603050405020304" pitchFamily="18" charset="0"/>
              </a:rPr>
              <a:t>КОНТРОЛЬНЫЕ ПРОЦЕДУРЫ и их  ХАРАКТЕРИСТИКИ </a:t>
            </a:r>
          </a:p>
        </p:txBody>
      </p:sp>
      <p:sp>
        <p:nvSpPr>
          <p:cNvPr id="25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9734550" y="6661150"/>
            <a:ext cx="725488" cy="696913"/>
          </a:xfrm>
        </p:spPr>
        <p:txBody>
          <a:bodyPr/>
          <a:lstStyle/>
          <a:p>
            <a:pPr algn="ctr">
              <a:lnSpc>
                <a:spcPts val="2400"/>
              </a:lnSpc>
              <a:defRPr/>
            </a:pPr>
            <a:fld id="{B1F6A59E-A672-453A-8B07-30551BB68DDD}" type="slidenum">
              <a:rPr lang="ru-RU" sz="2700">
                <a:solidFill>
                  <a:schemeClr val="bg1"/>
                </a:solidFill>
              </a:rPr>
              <a:pPr algn="ctr">
                <a:lnSpc>
                  <a:spcPts val="2400"/>
                </a:lnSpc>
                <a:defRPr/>
              </a:pPr>
              <a:t>7</a:t>
            </a:fld>
            <a:endParaRPr lang="ru-RU" sz="2700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54138" y="2105798"/>
            <a:ext cx="3395377" cy="843988"/>
          </a:xfrm>
          <a:prstGeom prst="rect">
            <a:avLst/>
          </a:prstGeom>
        </p:spPr>
        <p:txBody>
          <a:bodyPr wrap="square" lIns="104306" tIns="52153" rIns="104306" bIns="52153">
            <a:spAutoFit/>
          </a:bodyPr>
          <a:lstStyle/>
          <a:p>
            <a:pPr marL="427597" indent="-342900" algn="just">
              <a:buFont typeface="Arial" pitchFamily="34" charset="0"/>
              <a:buChar char="•"/>
            </a:pP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ПРЕДВАРИТЕЛЬНЫЕ</a:t>
            </a:r>
          </a:p>
          <a:p>
            <a:pPr marL="427597" indent="-342900" algn="just">
              <a:buFont typeface="Arial" pitchFamily="34" charset="0"/>
              <a:buChar char="•"/>
            </a:pP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ТЕКУЩИЕ</a:t>
            </a:r>
          </a:p>
          <a:p>
            <a:pPr marL="427597" indent="-342900" algn="just">
              <a:buFont typeface="Arial" pitchFamily="34" charset="0"/>
              <a:buChar char="•"/>
            </a:pP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ПОСЛЕДУЮЩИЕ</a:t>
            </a:r>
            <a:endParaRPr lang="ru-RU" sz="1600" b="1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54138" y="1664658"/>
            <a:ext cx="3800897" cy="351546"/>
          </a:xfrm>
          <a:prstGeom prst="rect">
            <a:avLst/>
          </a:prstGeom>
        </p:spPr>
        <p:txBody>
          <a:bodyPr wrap="square" lIns="104306" tIns="52153" rIns="104306" bIns="52153">
            <a:spAutoFit/>
          </a:bodyPr>
          <a:lstStyle/>
          <a:p>
            <a:pPr marL="84697" algn="just"/>
            <a:r>
              <a:rPr lang="ru-RU" sz="1600" b="1" dirty="0">
                <a:solidFill>
                  <a:srgbClr val="000066"/>
                </a:solidFill>
                <a:latin typeface="Arial Narrow" pitchFamily="34" charset="0"/>
              </a:rPr>
              <a:t>ПО ЦЕЛИ КОНТРОЛЯ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426751" y="1707010"/>
            <a:ext cx="4270687" cy="351546"/>
          </a:xfrm>
          <a:prstGeom prst="rect">
            <a:avLst/>
          </a:prstGeom>
        </p:spPr>
        <p:txBody>
          <a:bodyPr wrap="square" lIns="104306" tIns="52153" rIns="104306" bIns="52153">
            <a:spAutoFit/>
          </a:bodyPr>
          <a:lstStyle/>
          <a:p>
            <a:pPr lvl="0" algn="just"/>
            <a:r>
              <a:rPr lang="ru-RU" sz="1600" b="1" dirty="0">
                <a:solidFill>
                  <a:srgbClr val="000066"/>
                </a:solidFill>
                <a:latin typeface="Arial Narrow" panose="020B0606020202030204" pitchFamily="34" charset="0"/>
              </a:rPr>
              <a:t>ПО ВРЕМЕНИ ОСУЩЕСТВЛЕНИЯ</a:t>
            </a:r>
            <a:endParaRPr lang="en-US" sz="1600" b="1" dirty="0">
              <a:solidFill>
                <a:srgbClr val="000066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426752" y="2161595"/>
            <a:ext cx="2960510" cy="597767"/>
          </a:xfrm>
          <a:prstGeom prst="rect">
            <a:avLst/>
          </a:prstGeom>
        </p:spPr>
        <p:txBody>
          <a:bodyPr wrap="square" lIns="104306" tIns="52153" rIns="104306" bIns="52153">
            <a:spAutoFit/>
          </a:bodyPr>
          <a:lstStyle/>
          <a:p>
            <a:pPr marL="427597" indent="-342900" algn="just">
              <a:buFont typeface="Arial" pitchFamily="34" charset="0"/>
              <a:buChar char="•"/>
            </a:pP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ПРЕДОТВРАЩАЮЩИЕ</a:t>
            </a:r>
          </a:p>
          <a:p>
            <a:pPr marL="427597" indent="-342900" algn="just">
              <a:buFont typeface="Arial" pitchFamily="34" charset="0"/>
              <a:buChar char="•"/>
            </a:pP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ВЫЯВЛЯЮЩИЕ</a:t>
            </a:r>
            <a:endParaRPr lang="ru-RU" sz="1600" b="1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3977" y="3156523"/>
            <a:ext cx="5079564" cy="351546"/>
          </a:xfrm>
          <a:prstGeom prst="rect">
            <a:avLst/>
          </a:prstGeom>
        </p:spPr>
        <p:txBody>
          <a:bodyPr wrap="square" lIns="104306" tIns="52153" rIns="104306" bIns="52153">
            <a:spAutoFit/>
          </a:bodyPr>
          <a:lstStyle/>
          <a:p>
            <a:pPr marL="84697" algn="just"/>
            <a:r>
              <a:rPr lang="ru-RU" sz="1600" b="1" dirty="0">
                <a:solidFill>
                  <a:srgbClr val="000066"/>
                </a:solidFill>
                <a:latin typeface="Arial Narrow" pitchFamily="34" charset="0"/>
              </a:rPr>
              <a:t>ПО СТЕПЕНИ АВТОМАТИЗАЦИИ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82713" y="3586515"/>
            <a:ext cx="4079365" cy="1090210"/>
          </a:xfrm>
          <a:prstGeom prst="rect">
            <a:avLst/>
          </a:prstGeom>
        </p:spPr>
        <p:txBody>
          <a:bodyPr wrap="square" lIns="104306" tIns="52153" rIns="104306" bIns="52153">
            <a:spAutoFit/>
          </a:bodyPr>
          <a:lstStyle/>
          <a:p>
            <a:pPr marL="427597" indent="-342900" algn="just">
              <a:buFont typeface="Arial" pitchFamily="34" charset="0"/>
              <a:buChar char="•"/>
            </a:pP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АВТОМАТИЗИРОВАННЫЕ</a:t>
            </a:r>
          </a:p>
          <a:p>
            <a:pPr marL="427597" indent="-342900">
              <a:buFont typeface="Arial" pitchFamily="34" charset="0"/>
              <a:buChar char="•"/>
            </a:pP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ПОЛУАВТОМАТИЧЕСКИЕ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                     (ИТ-ЗАВИСИМЫЕ РУЧНЫЕ)</a:t>
            </a:r>
          </a:p>
          <a:p>
            <a:pPr marL="427597" indent="-342900" algn="just">
              <a:buFont typeface="Arial" pitchFamily="34" charset="0"/>
              <a:buChar char="•"/>
            </a:pP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 РУЧНЫЕ</a:t>
            </a:r>
            <a:endParaRPr lang="ru-RU" sz="1600" b="1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455326" y="3148532"/>
            <a:ext cx="5009863" cy="351546"/>
          </a:xfrm>
          <a:prstGeom prst="rect">
            <a:avLst/>
          </a:prstGeom>
        </p:spPr>
        <p:txBody>
          <a:bodyPr wrap="square" lIns="104306" tIns="52153" rIns="104306" bIns="52153">
            <a:spAutoFit/>
          </a:bodyPr>
          <a:lstStyle/>
          <a:p>
            <a:pPr lvl="0" algn="just"/>
            <a:r>
              <a:rPr lang="ru-RU" sz="1600" b="1" dirty="0">
                <a:solidFill>
                  <a:srgbClr val="000066"/>
                </a:solidFill>
                <a:latin typeface="Arial Narrow" panose="020B0606020202030204" pitchFamily="34" charset="0"/>
              </a:rPr>
              <a:t>ПО УРОВНЮ ЗНАЧИМОСТИ</a:t>
            </a:r>
            <a:endParaRPr lang="en-US" sz="1600" b="1" dirty="0">
              <a:solidFill>
                <a:srgbClr val="000066"/>
              </a:solidFill>
              <a:latin typeface="Arial Narrow" panose="020B060602020203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455327" y="3733453"/>
            <a:ext cx="2931934" cy="597767"/>
          </a:xfrm>
          <a:prstGeom prst="rect">
            <a:avLst/>
          </a:prstGeom>
        </p:spPr>
        <p:txBody>
          <a:bodyPr wrap="square" lIns="104306" tIns="52153" rIns="104306" bIns="52153">
            <a:spAutoFit/>
          </a:bodyPr>
          <a:lstStyle/>
          <a:p>
            <a:pPr marL="427597" indent="-342900" algn="just">
              <a:buFont typeface="Arial" pitchFamily="34" charset="0"/>
              <a:buChar char="•"/>
            </a:pP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КЛЮЧЕВЫЕ</a:t>
            </a:r>
          </a:p>
          <a:p>
            <a:pPr marL="427597" indent="-342900" algn="just">
              <a:buFont typeface="Arial" pitchFamily="34" charset="0"/>
              <a:buChar char="•"/>
            </a:pP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НЕКЛЮЧЕВЫЕ</a:t>
            </a:r>
            <a:endParaRPr lang="ru-RU" sz="1600" b="1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800869" y="4901544"/>
            <a:ext cx="5346700" cy="351546"/>
          </a:xfrm>
          <a:prstGeom prst="rect">
            <a:avLst/>
          </a:prstGeom>
        </p:spPr>
        <p:txBody>
          <a:bodyPr lIns="104306" tIns="52153" rIns="104306" bIns="52153">
            <a:spAutoFit/>
          </a:bodyPr>
          <a:lstStyle/>
          <a:p>
            <a:pPr marL="84697" algn="just"/>
            <a:r>
              <a:rPr lang="ru-RU" sz="1600" b="1" dirty="0">
                <a:solidFill>
                  <a:srgbClr val="000066"/>
                </a:solidFill>
                <a:latin typeface="Arial Narrow" panose="020B0606020202030204" pitchFamily="34" charset="0"/>
              </a:rPr>
              <a:t>ПО СПОСОБУ ОСУЩЕСТВЛЕНИЯ</a:t>
            </a:r>
            <a:endParaRPr lang="en-US" sz="1600" b="1" dirty="0">
              <a:solidFill>
                <a:srgbClr val="000066"/>
              </a:solidFill>
              <a:latin typeface="Arial Narrow" panose="020B060602020203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454238" y="4919378"/>
            <a:ext cx="5079564" cy="351546"/>
          </a:xfrm>
          <a:prstGeom prst="rect">
            <a:avLst/>
          </a:prstGeom>
        </p:spPr>
        <p:txBody>
          <a:bodyPr wrap="square" lIns="104306" tIns="52153" rIns="104306" bIns="52153">
            <a:spAutoFit/>
          </a:bodyPr>
          <a:lstStyle/>
          <a:p>
            <a:pPr marL="84697" algn="just"/>
            <a:r>
              <a:rPr lang="ru-RU" sz="1600" b="1" dirty="0">
                <a:solidFill>
                  <a:srgbClr val="000066"/>
                </a:solidFill>
                <a:latin typeface="Arial Narrow" pitchFamily="34" charset="0"/>
              </a:rPr>
              <a:t>ПО ЧАСТОТЕ ИСПОЛНЕНИЯ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454237" y="5406694"/>
            <a:ext cx="5232457" cy="1336431"/>
          </a:xfrm>
          <a:prstGeom prst="rect">
            <a:avLst/>
          </a:prstGeom>
        </p:spPr>
        <p:txBody>
          <a:bodyPr wrap="square" lIns="104306" tIns="52153" rIns="104306" bIns="52153">
            <a:spAutoFit/>
          </a:bodyPr>
          <a:lstStyle/>
          <a:p>
            <a:pPr marL="427597" indent="-342900" algn="just">
              <a:buFont typeface="Arial" pitchFamily="34" charset="0"/>
              <a:buChar char="•"/>
            </a:pP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ВЫПОЛНЯЕМЫЕ НЕСК.РАЗ В ДЕНЬ</a:t>
            </a:r>
          </a:p>
          <a:p>
            <a:pPr marL="427597" indent="-342900" algn="just">
              <a:buFont typeface="Arial" pitchFamily="34" charset="0"/>
              <a:buChar char="•"/>
            </a:pP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ЕЖЕДНЕВНЫЕ</a:t>
            </a:r>
          </a:p>
          <a:p>
            <a:pPr marL="427597" indent="-342900" algn="just">
              <a:buFont typeface="Arial" pitchFamily="34" charset="0"/>
              <a:buChar char="•"/>
            </a:pP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ЕЖЕНЕДЕЛЬНЫЕ</a:t>
            </a:r>
          </a:p>
          <a:p>
            <a:pPr marL="427597" indent="-342900" algn="just">
              <a:buFont typeface="Arial" pitchFamily="34" charset="0"/>
              <a:buChar char="•"/>
            </a:pP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ЕЖЕМЕСЯЧНЫЕ</a:t>
            </a:r>
          </a:p>
          <a:p>
            <a:pPr marL="427597" indent="-342900" algn="just">
              <a:buFont typeface="Arial" pitchFamily="34" charset="0"/>
              <a:buChar char="•"/>
            </a:pP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ЕЖЕКВАРТАЛЬНЫЕ…</a:t>
            </a:r>
            <a:endParaRPr lang="ru-RU" sz="1600" b="1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889679" y="5333068"/>
            <a:ext cx="3921518" cy="1828873"/>
          </a:xfrm>
          <a:prstGeom prst="rect">
            <a:avLst/>
          </a:prstGeom>
        </p:spPr>
        <p:txBody>
          <a:bodyPr wrap="square" lIns="104306" tIns="52153" rIns="104306" bIns="52153">
            <a:spAutoFit/>
          </a:bodyPr>
          <a:lstStyle/>
          <a:p>
            <a:pPr marL="427597" indent="-342900" algn="just">
              <a:buFont typeface="Arial" pitchFamily="34" charset="0"/>
              <a:buChar char="•"/>
            </a:pP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АВТОРИЗАЦИЯ (УТВЕРЖДЕНИЕ)</a:t>
            </a:r>
          </a:p>
          <a:p>
            <a:pPr marL="427597" indent="-342900" algn="just">
              <a:buFont typeface="Arial" pitchFamily="34" charset="0"/>
              <a:buChar char="•"/>
            </a:pP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РАЗГРАНИЧЕНИЕ ПОЛНОМОЧИЙ</a:t>
            </a:r>
          </a:p>
          <a:p>
            <a:pPr marL="427597" indent="-342900" algn="just">
              <a:buFont typeface="Arial" pitchFamily="34" charset="0"/>
              <a:buChar char="•"/>
            </a:pP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ВЕРИФИКАЦИЯ (ПОДТВЕРЖДЕНИЕ)</a:t>
            </a:r>
          </a:p>
          <a:p>
            <a:pPr marL="427597" indent="-342900" algn="just">
              <a:buFont typeface="Arial" pitchFamily="34" charset="0"/>
              <a:buChar char="•"/>
            </a:pP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СВЕРКА</a:t>
            </a:r>
          </a:p>
          <a:p>
            <a:pPr marL="427597" indent="-342900" algn="just">
              <a:buFont typeface="Arial" pitchFamily="34" charset="0"/>
              <a:buChar char="•"/>
            </a:pP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ФИЗИЧЕСКИЙ КОНТРОЛЬ </a:t>
            </a:r>
          </a:p>
          <a:p>
            <a:pPr marL="427597" indent="-342900" algn="just">
              <a:buFont typeface="Arial" pitchFamily="34" charset="0"/>
              <a:buChar char="•"/>
            </a:pP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ИТ-КОНТРОЛЬ      </a:t>
            </a:r>
          </a:p>
          <a:p>
            <a:pPr marL="427597" indent="-342900" algn="just">
              <a:buFont typeface="Arial" pitchFamily="34" charset="0"/>
              <a:buChar char="•"/>
            </a:pP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И Т.Д.</a:t>
            </a:r>
            <a:endParaRPr lang="ru-RU" sz="1600" b="1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pic>
        <p:nvPicPr>
          <p:cNvPr id="16" name="Рисунок 15" descr="https://e.sfu-kras.ru/pluginfile.php/167112/course/overviewfiles/round_table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6967" y="1517138"/>
            <a:ext cx="3528392" cy="32627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71205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9"/>
          <p:cNvSpPr>
            <a:spLocks/>
          </p:cNvSpPr>
          <p:nvPr/>
        </p:nvSpPr>
        <p:spPr bwMode="auto">
          <a:xfrm>
            <a:off x="708620" y="565921"/>
            <a:ext cx="93599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69" tIns="52135" rIns="104269" bIns="52135" anchor="ctr"/>
          <a:lstStyle/>
          <a:p>
            <a:r>
              <a:rPr lang="ru-RU" sz="2400" b="1" cap="all" dirty="0">
                <a:solidFill>
                  <a:srgbClr val="005AA9"/>
                </a:solidFill>
                <a:cs typeface="Times New Roman" panose="02020603050405020304" pitchFamily="18" charset="0"/>
              </a:rPr>
              <a:t>КОНТРОЛЬНЫЕ ПРОЦЕДУРЫ и их  ХАРАКТЕРИСТИКИ </a:t>
            </a:r>
          </a:p>
        </p:txBody>
      </p:sp>
      <p:sp>
        <p:nvSpPr>
          <p:cNvPr id="25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9734550" y="6661150"/>
            <a:ext cx="725488" cy="696913"/>
          </a:xfrm>
        </p:spPr>
        <p:txBody>
          <a:bodyPr/>
          <a:lstStyle/>
          <a:p>
            <a:pPr algn="ctr">
              <a:lnSpc>
                <a:spcPts val="2400"/>
              </a:lnSpc>
              <a:defRPr/>
            </a:pPr>
            <a:fld id="{B1F6A59E-A672-453A-8B07-30551BB68DDD}" type="slidenum">
              <a:rPr lang="ru-RU" sz="2700">
                <a:solidFill>
                  <a:schemeClr val="bg1"/>
                </a:solidFill>
              </a:rPr>
              <a:pPr algn="ctr">
                <a:lnSpc>
                  <a:spcPts val="2400"/>
                </a:lnSpc>
                <a:defRPr/>
              </a:pPr>
              <a:t>8</a:t>
            </a:fld>
            <a:endParaRPr lang="ru-RU" sz="2700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06961" y="1440557"/>
            <a:ext cx="3744416" cy="413101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txBody>
          <a:bodyPr wrap="square" lIns="104306" tIns="52153" rIns="104306" bIns="52153">
            <a:spAutoFit/>
          </a:bodyPr>
          <a:lstStyle/>
          <a:p>
            <a:pPr marL="84697"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ПО УРОВНЮ ЗНАЧИМОСТИ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46300" y="2016621"/>
            <a:ext cx="1368152" cy="351546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txBody>
          <a:bodyPr wrap="square" lIns="104306" tIns="52153" rIns="104306" bIns="52153">
            <a:spAutoFit/>
          </a:bodyPr>
          <a:lstStyle/>
          <a:p>
            <a:pPr marL="84697" algn="ctr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КЛЮЧЕВЫЕ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786860" y="2024573"/>
            <a:ext cx="1800200" cy="351546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txBody>
          <a:bodyPr wrap="square" lIns="104306" tIns="52153" rIns="104306" bIns="52153">
            <a:spAutoFit/>
          </a:bodyPr>
          <a:lstStyle/>
          <a:p>
            <a:pPr marL="84697" algn="ctr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НЕКЛЮЧЕВЫЕ</a:t>
            </a:r>
            <a:endParaRPr lang="ru-RU" sz="1600" b="1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08620" y="2376119"/>
            <a:ext cx="4371587" cy="843988"/>
          </a:xfrm>
          <a:prstGeom prst="rect">
            <a:avLst/>
          </a:prstGeom>
        </p:spPr>
        <p:txBody>
          <a:bodyPr wrap="square" lIns="104306" tIns="52153" rIns="104306" bIns="52153">
            <a:spAutoFit/>
          </a:bodyPr>
          <a:lstStyle/>
          <a:p>
            <a:pPr algn="just"/>
            <a:r>
              <a:rPr lang="ru-RU" sz="1600" dirty="0" smtClean="0">
                <a:latin typeface="Arial Narrow" panose="020B0606020202030204" pitchFamily="34" charset="0"/>
              </a:rPr>
              <a:t>процедуры</a:t>
            </a:r>
            <a:r>
              <a:rPr lang="ru-RU" sz="1600" dirty="0">
                <a:latin typeface="Arial Narrow" panose="020B0606020202030204" pitchFamily="34" charset="0"/>
              </a:rPr>
              <a:t>, при отсутствии которых ошибки и нарушения не были бы идентифицированы через другие средства контроля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728279" y="2387028"/>
            <a:ext cx="4289772" cy="843988"/>
          </a:xfrm>
          <a:prstGeom prst="rect">
            <a:avLst/>
          </a:prstGeom>
        </p:spPr>
        <p:txBody>
          <a:bodyPr wrap="square" lIns="104306" tIns="52153" rIns="104306" bIns="52153">
            <a:spAutoFit/>
          </a:bodyPr>
          <a:lstStyle/>
          <a:p>
            <a:pPr algn="just"/>
            <a:r>
              <a:rPr lang="ru-RU" sz="1600" dirty="0">
                <a:latin typeface="Arial Narrow" panose="020B0606020202030204" pitchFamily="34" charset="0"/>
              </a:rPr>
              <a:t>процедуры, при отсутствии которых ошибки были бы идентифицированы другими средствами контроля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24424" y="3231016"/>
            <a:ext cx="4550267" cy="2947128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lIns="104306" tIns="52153" rIns="104306" bIns="52153">
            <a:spAutoFit/>
          </a:bodyPr>
          <a:lstStyle/>
          <a:p>
            <a:pPr lvl="0" algn="just"/>
            <a:r>
              <a:rPr lang="ru-RU" sz="1400" b="1" u="sng" dirty="0">
                <a:latin typeface="Arial Narrow" panose="020B0606020202030204" pitchFamily="34" charset="0"/>
                <a:cs typeface="Times New Roman" pitchFamily="18" charset="0"/>
              </a:rPr>
              <a:t>Основные характеристики ключевых контрольных процедур:</a:t>
            </a:r>
          </a:p>
          <a:p>
            <a:pPr marL="325955" indent="-325955" algn="just">
              <a:spcBef>
                <a:spcPts val="684"/>
              </a:spcBef>
              <a:buFont typeface="Wingdings" panose="05000000000000000000" pitchFamily="2" charset="2"/>
              <a:buChar char="§"/>
            </a:pPr>
            <a:r>
              <a:rPr lang="ru-RU" sz="1400" dirty="0" smtClean="0">
                <a:latin typeface="Arial Narrow" panose="020B0606020202030204" pitchFamily="34" charset="0"/>
                <a:cs typeface="Times New Roman" pitchFamily="18" charset="0"/>
              </a:rPr>
              <a:t>закрывают </a:t>
            </a:r>
            <a:r>
              <a:rPr lang="ru-RU" sz="1400" dirty="0">
                <a:latin typeface="Arial Narrow" panose="020B0606020202030204" pitchFamily="34" charset="0"/>
                <a:cs typeface="Times New Roman" pitchFamily="18" charset="0"/>
              </a:rPr>
              <a:t>большее число задач контроля, чем другие;</a:t>
            </a:r>
          </a:p>
          <a:p>
            <a:pPr marL="325955" indent="-325955" algn="just">
              <a:spcBef>
                <a:spcPts val="684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latin typeface="Arial Narrow" panose="020B0606020202030204" pitchFamily="34" charset="0"/>
                <a:cs typeface="Times New Roman" pitchFamily="18" charset="0"/>
              </a:rPr>
              <a:t>контролируют исключения и нешаблонные / нерутинные операции;</a:t>
            </a:r>
          </a:p>
          <a:p>
            <a:pPr marL="325955" indent="-325955" algn="just">
              <a:spcBef>
                <a:spcPts val="684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latin typeface="Arial Narrow" panose="020B0606020202030204" pitchFamily="34" charset="0"/>
                <a:cs typeface="Times New Roman" pitchFamily="18" charset="0"/>
              </a:rPr>
              <a:t>контролируют области, подверженные риску мошенничества;</a:t>
            </a:r>
          </a:p>
          <a:p>
            <a:pPr marL="325955" indent="-325955" algn="just">
              <a:spcBef>
                <a:spcPts val="684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latin typeface="Arial Narrow" panose="020B0606020202030204" pitchFamily="34" charset="0"/>
                <a:cs typeface="Times New Roman" pitchFamily="18" charset="0"/>
              </a:rPr>
              <a:t>контролируют ручной ввод данных в систему и передачу данных между системами;</a:t>
            </a:r>
          </a:p>
          <a:p>
            <a:pPr marL="325955" indent="-325955" algn="just">
              <a:spcBef>
                <a:spcPts val="684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latin typeface="Arial Narrow" panose="020B0606020202030204" pitchFamily="34" charset="0"/>
                <a:cs typeface="Times New Roman" pitchFamily="18" charset="0"/>
              </a:rPr>
              <a:t>не имеют компенсирующих контролей, а сами являются компенсирующими для других контролей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491163" y="5210736"/>
            <a:ext cx="4193662" cy="936321"/>
          </a:xfrm>
          <a:prstGeom prst="rect">
            <a:avLst/>
          </a:prstGeom>
        </p:spPr>
        <p:txBody>
          <a:bodyPr wrap="square" lIns="104306" tIns="52153" rIns="104306" bIns="52153">
            <a:spAutoFit/>
          </a:bodyPr>
          <a:lstStyle/>
          <a:p>
            <a:pPr algn="just"/>
            <a:r>
              <a:rPr lang="ru-RU" sz="1800" dirty="0">
                <a:solidFill>
                  <a:srgbClr val="002060"/>
                </a:solidFill>
                <a:latin typeface="Arial Narrow" panose="020B0606020202030204" pitchFamily="34" charset="0"/>
              </a:rPr>
              <a:t>Контрольные процедуры должны разрабатываться с учетом затрат на их реализацию и эффекта от их внедрения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08620" y="6300911"/>
            <a:ext cx="8841982" cy="751655"/>
          </a:xfrm>
          <a:prstGeom prst="rect">
            <a:avLst/>
          </a:prstGeom>
        </p:spPr>
        <p:txBody>
          <a:bodyPr wrap="square" lIns="104306" tIns="52153" rIns="104306" bIns="52153">
            <a:spAutoFit/>
          </a:bodyPr>
          <a:lstStyle/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</a:rPr>
              <a:t>Общество должно стремиться к сокращению числа неключевых контрольных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</a:rPr>
              <a:t>процедур в пользу ключевых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pic>
        <p:nvPicPr>
          <p:cNvPr id="12" name="Picture 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989" y="2988542"/>
            <a:ext cx="2954756" cy="2222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3794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9"/>
          <p:cNvSpPr>
            <a:spLocks/>
          </p:cNvSpPr>
          <p:nvPr/>
        </p:nvSpPr>
        <p:spPr bwMode="auto">
          <a:xfrm>
            <a:off x="708620" y="565921"/>
            <a:ext cx="93599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69" tIns="52135" rIns="104269" bIns="52135" anchor="ctr"/>
          <a:lstStyle/>
          <a:p>
            <a:r>
              <a:rPr lang="ru-RU" sz="2400" b="1" cap="all" dirty="0">
                <a:solidFill>
                  <a:srgbClr val="005AA9"/>
                </a:solidFill>
                <a:cs typeface="Times New Roman" panose="02020603050405020304" pitchFamily="18" charset="0"/>
              </a:rPr>
              <a:t>КОНТРОЛЬНЫЕ ПРОЦЕДУРЫ и их  ХАРАКТЕРИСТИКИ </a:t>
            </a:r>
          </a:p>
        </p:txBody>
      </p:sp>
      <p:sp>
        <p:nvSpPr>
          <p:cNvPr id="25" name="Номер слайда 3"/>
          <p:cNvSpPr>
            <a:spLocks noGrp="1"/>
          </p:cNvSpPr>
          <p:nvPr>
            <p:ph type="sldNum" sz="quarter" idx="10"/>
          </p:nvPr>
        </p:nvSpPr>
        <p:spPr>
          <a:xfrm>
            <a:off x="9734550" y="6661150"/>
            <a:ext cx="725488" cy="696913"/>
          </a:xfrm>
        </p:spPr>
        <p:txBody>
          <a:bodyPr/>
          <a:lstStyle/>
          <a:p>
            <a:pPr algn="ctr">
              <a:lnSpc>
                <a:spcPts val="2400"/>
              </a:lnSpc>
              <a:defRPr/>
            </a:pPr>
            <a:fld id="{B1F6A59E-A672-453A-8B07-30551BB68DDD}" type="slidenum">
              <a:rPr lang="ru-RU" sz="2700">
                <a:solidFill>
                  <a:schemeClr val="bg1"/>
                </a:solidFill>
              </a:rPr>
              <a:pPr algn="ctr">
                <a:lnSpc>
                  <a:spcPts val="2400"/>
                </a:lnSpc>
                <a:defRPr/>
              </a:pPr>
              <a:t>9</a:t>
            </a:fld>
            <a:endParaRPr lang="ru-RU" sz="2700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06960" y="1440557"/>
            <a:ext cx="5192067" cy="413101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txBody>
          <a:bodyPr wrap="square" lIns="104306" tIns="52153" rIns="104306" bIns="52153">
            <a:spAutoFit/>
          </a:bodyPr>
          <a:lstStyle/>
          <a:p>
            <a:pPr marL="84697"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ПО СТЕПЕНИ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АВТОМАТИЗАЦИИ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5243" y="2089562"/>
            <a:ext cx="2952328" cy="351546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txBody>
          <a:bodyPr wrap="square" lIns="104306" tIns="52153" rIns="104306" bIns="52153">
            <a:spAutoFit/>
          </a:bodyPr>
          <a:lstStyle/>
          <a:p>
            <a:pPr marL="84697"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АВТОМАТИЗИРОВАННЫЕ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КП</a:t>
            </a:r>
            <a:endParaRPr lang="ru-RU" sz="1600" b="1" dirty="0">
              <a:solidFill>
                <a:schemeClr val="accent1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73939" y="2089561"/>
            <a:ext cx="3433349" cy="597767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txBody>
          <a:bodyPr wrap="square" lIns="104306" tIns="52153" rIns="104306" bIns="52153">
            <a:spAutoFit/>
          </a:bodyPr>
          <a:lstStyle/>
          <a:p>
            <a:pPr marL="84697" algn="just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ПОЛУАВТОМАТИЧЕСКИЕ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КП </a:t>
            </a:r>
          </a:p>
          <a:p>
            <a:pPr marL="84697" algn="ctr"/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(ИТ-ЗАВИСИМЫЕ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РУЧНЫЕ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 Narrow" panose="020B0606020202030204" pitchFamily="34" charset="0"/>
              </a:rPr>
              <a:t>КП)</a:t>
            </a:r>
            <a:endParaRPr lang="ru-RU" sz="1600" b="1" dirty="0">
              <a:solidFill>
                <a:schemeClr val="accent1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741072" y="2066189"/>
            <a:ext cx="1926108" cy="351546"/>
          </a:xfrm>
          <a:prstGeom prst="rect">
            <a:avLst/>
          </a:prstGeom>
          <a:solidFill>
            <a:schemeClr val="bg1">
              <a:lumMod val="85000"/>
            </a:schemeClr>
          </a:solidFill>
          <a:ln w="19050">
            <a:solidFill>
              <a:schemeClr val="tx1"/>
            </a:solidFill>
          </a:ln>
        </p:spPr>
        <p:txBody>
          <a:bodyPr wrap="square" lIns="104306" tIns="52153" rIns="104306" bIns="52153">
            <a:spAutoFit/>
          </a:bodyPr>
          <a:lstStyle/>
          <a:p>
            <a:pPr marL="84697"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РУЧНЫЕ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КП</a:t>
            </a:r>
            <a:endParaRPr lang="ru-RU" sz="1600" b="1" dirty="0">
              <a:solidFill>
                <a:schemeClr val="accent1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171239" y="2689369"/>
            <a:ext cx="3223766" cy="1336431"/>
          </a:xfrm>
          <a:prstGeom prst="rect">
            <a:avLst/>
          </a:prstGeom>
        </p:spPr>
        <p:txBody>
          <a:bodyPr wrap="square" lIns="104306" tIns="52153" rIns="104306" bIns="52153">
            <a:spAutoFit/>
          </a:bodyPr>
          <a:lstStyle/>
          <a:p>
            <a:r>
              <a:rPr lang="ru-RU" sz="1600" dirty="0">
                <a:latin typeface="Arial Narrow" panose="020B0606020202030204" pitchFamily="34" charset="0"/>
              </a:rPr>
              <a:t>процедуры, осуществляемые автоматизировано, но с участием исполнителя - должны быть инициированы или завершены вручную 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7741072" y="2443147"/>
            <a:ext cx="2214140" cy="1090210"/>
          </a:xfrm>
          <a:prstGeom prst="rect">
            <a:avLst/>
          </a:prstGeom>
        </p:spPr>
        <p:txBody>
          <a:bodyPr wrap="square" lIns="104306" tIns="52153" rIns="104306" bIns="52153">
            <a:spAutoFit/>
          </a:bodyPr>
          <a:lstStyle/>
          <a:p>
            <a:r>
              <a:rPr lang="ru-RU" sz="1600" dirty="0" smtClean="0">
                <a:latin typeface="Arial Narrow" panose="020B0606020202030204" pitchFamily="34" charset="0"/>
              </a:rPr>
              <a:t>процедуры</a:t>
            </a:r>
            <a:r>
              <a:rPr lang="ru-RU" sz="1600" dirty="0">
                <a:latin typeface="Arial Narrow" panose="020B0606020202030204" pitchFamily="34" charset="0"/>
              </a:rPr>
              <a:t>, осуществляемые исполнителем вне информационных систем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715243" y="2443147"/>
            <a:ext cx="3223766" cy="843988"/>
          </a:xfrm>
          <a:prstGeom prst="rect">
            <a:avLst/>
          </a:prstGeom>
        </p:spPr>
        <p:txBody>
          <a:bodyPr wrap="square" lIns="104306" tIns="52153" rIns="104306" bIns="52153">
            <a:spAutoFit/>
          </a:bodyPr>
          <a:lstStyle/>
          <a:p>
            <a:r>
              <a:rPr lang="ru-RU" sz="1600" dirty="0" smtClean="0">
                <a:latin typeface="Arial Narrow" panose="020B0606020202030204" pitchFamily="34" charset="0"/>
              </a:rPr>
              <a:t>процедуры, осуществляемые автоматизировано</a:t>
            </a:r>
            <a:r>
              <a:rPr lang="ru-RU" sz="1600" dirty="0">
                <a:latin typeface="Arial Narrow" panose="020B0606020202030204" pitchFamily="34" charset="0"/>
              </a:rPr>
              <a:t>, без участия исполнителя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724425" y="3231016"/>
            <a:ext cx="3038100" cy="4052559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lIns="104306" tIns="52153" rIns="104306" bIns="52153">
            <a:spAutoFit/>
          </a:bodyPr>
          <a:lstStyle/>
          <a:p>
            <a:pPr lvl="0" algn="just"/>
            <a:r>
              <a:rPr lang="ru-RU" sz="1400" b="1" u="sng" dirty="0">
                <a:latin typeface="Arial Narrow" panose="020B0606020202030204" pitchFamily="34" charset="0"/>
                <a:cs typeface="Times New Roman" pitchFamily="18" charset="0"/>
              </a:rPr>
              <a:t>Основные характеристики </a:t>
            </a:r>
            <a:r>
              <a:rPr lang="ru-RU" sz="1400" b="1" u="sng" dirty="0" smtClean="0">
                <a:latin typeface="Arial Narrow" panose="020B0606020202030204" pitchFamily="34" charset="0"/>
                <a:cs typeface="Times New Roman" pitchFamily="18" charset="0"/>
              </a:rPr>
              <a:t>:</a:t>
            </a:r>
            <a:endParaRPr lang="ru-RU" sz="1400" b="1" u="sng" dirty="0">
              <a:latin typeface="Arial Narrow" panose="020B0606020202030204" pitchFamily="34" charset="0"/>
              <a:cs typeface="Times New Roman" pitchFamily="18" charset="0"/>
            </a:endParaRPr>
          </a:p>
          <a:p>
            <a:pPr marL="324415" indent="-325955" algn="just">
              <a:lnSpc>
                <a:spcPts val="1597"/>
              </a:lnSpc>
              <a:spcBef>
                <a:spcPts val="684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latin typeface="Arial Narrow" panose="020B0606020202030204" pitchFamily="34" charset="0"/>
                <a:cs typeface="Times New Roman" pitchFamily="18" charset="0"/>
              </a:rPr>
              <a:t>контроль доступа</a:t>
            </a:r>
            <a:r>
              <a:rPr lang="en-US" sz="1400" dirty="0">
                <a:latin typeface="Arial Narrow" panose="020B0606020202030204" pitchFamily="34" charset="0"/>
                <a:cs typeface="Times New Roman" pitchFamily="18" charset="0"/>
              </a:rPr>
              <a:t>;</a:t>
            </a:r>
          </a:p>
          <a:p>
            <a:pPr marL="324415" indent="-325955" algn="just">
              <a:lnSpc>
                <a:spcPts val="1597"/>
              </a:lnSpc>
              <a:spcBef>
                <a:spcPts val="684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latin typeface="Arial Narrow" panose="020B0606020202030204" pitchFamily="34" charset="0"/>
                <a:cs typeface="Times New Roman" pitchFamily="18" charset="0"/>
              </a:rPr>
              <a:t>автоматизированная проверка разрядов номера счета</a:t>
            </a:r>
            <a:r>
              <a:rPr lang="en-US" sz="1400" dirty="0">
                <a:latin typeface="Arial Narrow" panose="020B0606020202030204" pitchFamily="34" charset="0"/>
                <a:cs typeface="Times New Roman" pitchFamily="18" charset="0"/>
              </a:rPr>
              <a:t>;</a:t>
            </a:r>
            <a:endParaRPr lang="ru-RU" sz="1400" dirty="0">
              <a:latin typeface="Arial Narrow" panose="020B0606020202030204" pitchFamily="34" charset="0"/>
              <a:cs typeface="Times New Roman" pitchFamily="18" charset="0"/>
            </a:endParaRPr>
          </a:p>
          <a:p>
            <a:pPr marL="324415" indent="-325955" algn="just">
              <a:lnSpc>
                <a:spcPts val="1597"/>
              </a:lnSpc>
              <a:spcBef>
                <a:spcPts val="684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latin typeface="Arial Narrow" panose="020B0606020202030204" pitchFamily="34" charset="0"/>
                <a:cs typeface="Times New Roman" pitchFamily="18" charset="0"/>
              </a:rPr>
              <a:t>«подтягивание» информации из модуля Нормативно-справочной информации и других модулей и систем (например, наименования контрагента, реквизитов договора, инвентарных объектов, входящих в комплекс подстанции);</a:t>
            </a:r>
            <a:endParaRPr lang="en-US" sz="1400" dirty="0">
              <a:latin typeface="Arial Narrow" panose="020B0606020202030204" pitchFamily="34" charset="0"/>
              <a:cs typeface="Times New Roman" pitchFamily="18" charset="0"/>
            </a:endParaRPr>
          </a:p>
          <a:p>
            <a:pPr marL="324415" indent="-325955" algn="just">
              <a:lnSpc>
                <a:spcPts val="1597"/>
              </a:lnSpc>
              <a:spcBef>
                <a:spcPts val="684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latin typeface="Arial Narrow" panose="020B0606020202030204" pitchFamily="34" charset="0"/>
                <a:cs typeface="Times New Roman" pitchFamily="18" charset="0"/>
              </a:rPr>
              <a:t>использование контрольных сумм для контроля полноты передачи данных между системами</a:t>
            </a:r>
            <a:r>
              <a:rPr lang="en-US" sz="1400" dirty="0">
                <a:latin typeface="Arial Narrow" panose="020B0606020202030204" pitchFamily="34" charset="0"/>
                <a:cs typeface="Times New Roman" pitchFamily="18" charset="0"/>
              </a:rPr>
              <a:t>;</a:t>
            </a:r>
          </a:p>
          <a:p>
            <a:pPr marL="324415" indent="-325955" algn="just">
              <a:lnSpc>
                <a:spcPts val="1597"/>
              </a:lnSpc>
              <a:spcBef>
                <a:spcPts val="684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latin typeface="Arial Narrow" panose="020B0606020202030204" pitchFamily="34" charset="0"/>
                <a:cs typeface="Times New Roman" pitchFamily="18" charset="0"/>
              </a:rPr>
              <a:t>автоматическое отображение в системе договоров, по которым наступил срок исполнения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264072" y="4127400"/>
            <a:ext cx="3038100" cy="2257196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lIns="104306" tIns="52153" rIns="104306" bIns="52153">
            <a:spAutoFit/>
          </a:bodyPr>
          <a:lstStyle/>
          <a:p>
            <a:pPr lvl="0" algn="just"/>
            <a:r>
              <a:rPr lang="ru-RU" sz="1400" b="1" u="sng" dirty="0">
                <a:latin typeface="Arial Narrow" panose="020B0606020202030204" pitchFamily="34" charset="0"/>
                <a:cs typeface="Times New Roman" pitchFamily="18" charset="0"/>
              </a:rPr>
              <a:t>Основные характеристики </a:t>
            </a:r>
            <a:r>
              <a:rPr lang="ru-RU" sz="1400" b="1" u="sng" dirty="0" smtClean="0">
                <a:latin typeface="Arial Narrow" panose="020B0606020202030204" pitchFamily="34" charset="0"/>
                <a:cs typeface="Times New Roman" pitchFamily="18" charset="0"/>
              </a:rPr>
              <a:t>:</a:t>
            </a:r>
            <a:endParaRPr lang="ru-RU" sz="1400" b="1" u="sng" dirty="0">
              <a:latin typeface="Arial Narrow" panose="020B0606020202030204" pitchFamily="34" charset="0"/>
              <a:cs typeface="Times New Roman" pitchFamily="18" charset="0"/>
            </a:endParaRPr>
          </a:p>
          <a:p>
            <a:pPr marL="324415" indent="-325955" algn="just">
              <a:lnSpc>
                <a:spcPts val="1597"/>
              </a:lnSpc>
              <a:spcBef>
                <a:spcPts val="684"/>
              </a:spcBef>
              <a:buFont typeface="Wingdings" panose="05000000000000000000" pitchFamily="2" charset="2"/>
              <a:buChar char="§"/>
            </a:pPr>
            <a:r>
              <a:rPr lang="ru-RU" sz="1400" dirty="0">
                <a:latin typeface="Arial Narrow" panose="020B0606020202030204" pitchFamily="34" charset="0"/>
                <a:cs typeface="Times New Roman" pitchFamily="18" charset="0"/>
              </a:rPr>
              <a:t>выбор значений из фиксированного перечня в информационной системе</a:t>
            </a:r>
            <a:r>
              <a:rPr lang="en-US" sz="1400" dirty="0">
                <a:latin typeface="Arial Narrow" panose="020B0606020202030204" pitchFamily="34" charset="0"/>
                <a:cs typeface="Times New Roman" pitchFamily="18" charset="0"/>
              </a:rPr>
              <a:t>;</a:t>
            </a:r>
          </a:p>
          <a:p>
            <a:pPr marL="325955" indent="-325955" algn="just">
              <a:lnSpc>
                <a:spcPts val="1597"/>
              </a:lnSpc>
              <a:buFont typeface="Wingdings" panose="05000000000000000000" pitchFamily="2" charset="2"/>
              <a:buChar char="§"/>
            </a:pPr>
            <a:r>
              <a:rPr lang="ru-RU" sz="1400" dirty="0">
                <a:latin typeface="Arial Narrow" panose="020B0606020202030204" pitchFamily="34" charset="0"/>
                <a:cs typeface="Times New Roman" pitchFamily="18" charset="0"/>
              </a:rPr>
              <a:t>при согласовании проекта договора исполнитель самостоятельно анализирует проект документа и затем проставляет соответствующую визу </a:t>
            </a:r>
            <a:br>
              <a:rPr lang="ru-RU" sz="1400" dirty="0">
                <a:latin typeface="Arial Narrow" panose="020B0606020202030204" pitchFamily="34" charset="0"/>
                <a:cs typeface="Times New Roman" pitchFamily="18" charset="0"/>
              </a:rPr>
            </a:br>
            <a:r>
              <a:rPr lang="ru-RU" sz="1400" dirty="0">
                <a:latin typeface="Arial Narrow" panose="020B0606020202030204" pitchFamily="34" charset="0"/>
                <a:cs typeface="Times New Roman" pitchFamily="18" charset="0"/>
              </a:rPr>
              <a:t>в ИТ-системе 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7763247" y="3708623"/>
            <a:ext cx="1903933" cy="2906091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wrap="square" lIns="104306" tIns="52153" rIns="104306" bIns="52153">
            <a:spAutoFit/>
          </a:bodyPr>
          <a:lstStyle/>
          <a:p>
            <a:pPr lvl="0" algn="just"/>
            <a:r>
              <a:rPr lang="ru-RU" sz="1400" b="1" u="sng" dirty="0">
                <a:latin typeface="Arial Narrow" panose="020B0606020202030204" pitchFamily="34" charset="0"/>
                <a:cs typeface="Times New Roman" pitchFamily="18" charset="0"/>
              </a:rPr>
              <a:t>Основные характеристики </a:t>
            </a:r>
            <a:r>
              <a:rPr lang="ru-RU" sz="1400" b="1" u="sng" dirty="0" smtClean="0">
                <a:latin typeface="Arial Narrow" panose="020B0606020202030204" pitchFamily="34" charset="0"/>
                <a:cs typeface="Times New Roman" pitchFamily="18" charset="0"/>
              </a:rPr>
              <a:t>:</a:t>
            </a:r>
            <a:endParaRPr lang="ru-RU" sz="1400" b="1" u="sng" dirty="0">
              <a:latin typeface="Arial Narrow" panose="020B0606020202030204" pitchFamily="34" charset="0"/>
              <a:cs typeface="Times New Roman" pitchFamily="18" charset="0"/>
            </a:endParaRPr>
          </a:p>
          <a:p>
            <a:pPr marL="325955" indent="-325955" algn="just">
              <a:buFont typeface="Wingdings" panose="05000000000000000000" pitchFamily="2" charset="2"/>
              <a:buChar char="§"/>
            </a:pPr>
            <a:r>
              <a:rPr lang="ru-RU" sz="1400" dirty="0">
                <a:latin typeface="Arial Narrow" panose="020B0606020202030204" pitchFamily="34" charset="0"/>
                <a:cs typeface="Times New Roman" pitchFamily="18" charset="0"/>
              </a:rPr>
              <a:t>подписание документа на бумажном носителе</a:t>
            </a:r>
            <a:r>
              <a:rPr lang="en-US" sz="1400" dirty="0">
                <a:latin typeface="Arial Narrow" panose="020B0606020202030204" pitchFamily="34" charset="0"/>
                <a:cs typeface="Times New Roman" pitchFamily="18" charset="0"/>
              </a:rPr>
              <a:t>;</a:t>
            </a:r>
          </a:p>
          <a:p>
            <a:pPr marL="325955" indent="-325955">
              <a:buFont typeface="Wingdings" panose="05000000000000000000" pitchFamily="2" charset="2"/>
              <a:buChar char="§"/>
            </a:pPr>
            <a:r>
              <a:rPr lang="ru-RU" sz="1400" dirty="0">
                <a:latin typeface="Arial Narrow" panose="020B0606020202030204" pitchFamily="34" charset="0"/>
                <a:cs typeface="Times New Roman" pitchFamily="18" charset="0"/>
              </a:rPr>
              <a:t>проставление визы о согласовании на бумажном носителе</a:t>
            </a:r>
            <a:r>
              <a:rPr lang="en-US" sz="1400" dirty="0">
                <a:latin typeface="Arial Narrow" panose="020B0606020202030204" pitchFamily="34" charset="0"/>
                <a:cs typeface="Times New Roman" pitchFamily="18" charset="0"/>
              </a:rPr>
              <a:t>;</a:t>
            </a:r>
          </a:p>
          <a:p>
            <a:pPr marL="325955" indent="-325955" algn="just">
              <a:buFont typeface="Wingdings" panose="05000000000000000000" pitchFamily="2" charset="2"/>
              <a:buChar char="§"/>
            </a:pPr>
            <a:r>
              <a:rPr lang="ru-RU" sz="1400" dirty="0">
                <a:latin typeface="Arial Narrow" panose="020B0606020202030204" pitchFamily="34" charset="0"/>
                <a:cs typeface="Times New Roman" pitchFamily="18" charset="0"/>
              </a:rPr>
              <a:t>сверка регистров учета</a:t>
            </a:r>
            <a:r>
              <a:rPr lang="en-US" sz="1400" dirty="0">
                <a:latin typeface="Arial Narrow" panose="020B0606020202030204" pitchFamily="34" charset="0"/>
                <a:cs typeface="Times New Roman" pitchFamily="18" charset="0"/>
              </a:rPr>
              <a:t>;</a:t>
            </a:r>
          </a:p>
          <a:p>
            <a:pPr marL="325955" indent="-325955" algn="just">
              <a:buFont typeface="Wingdings" panose="05000000000000000000" pitchFamily="2" charset="2"/>
              <a:buChar char="§"/>
            </a:pPr>
            <a:r>
              <a:rPr lang="ru-RU" sz="1400" dirty="0">
                <a:latin typeface="Arial Narrow" panose="020B0606020202030204" pitchFamily="34" charset="0"/>
                <a:cs typeface="Times New Roman" pitchFamily="18" charset="0"/>
              </a:rPr>
              <a:t>т.д.</a:t>
            </a:r>
          </a:p>
        </p:txBody>
      </p:sp>
    </p:spTree>
    <p:extLst>
      <p:ext uri="{BB962C8B-B14F-4D97-AF65-F5344CB8AC3E}">
        <p14:creationId xmlns:p14="http://schemas.microsoft.com/office/powerpoint/2010/main" val="2704146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33751</TotalTime>
  <Words>989</Words>
  <Application>Microsoft Office PowerPoint</Application>
  <PresentationFormat>Произвольный</PresentationFormat>
  <Paragraphs>180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Present_FNS2012_A4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</dc:title>
  <dc:creator>Качалин С.С.</dc:creator>
  <cp:keywords>МИ ФНС России по КН2</cp:keywords>
  <cp:lastModifiedBy>Кокорева Эмилия Геральдовна</cp:lastModifiedBy>
  <cp:revision>2780</cp:revision>
  <cp:lastPrinted>2019-09-10T12:00:19Z</cp:lastPrinted>
  <dcterms:created xsi:type="dcterms:W3CDTF">2013-04-16T12:12:16Z</dcterms:created>
  <dcterms:modified xsi:type="dcterms:W3CDTF">2019-09-12T14:32:39Z</dcterms:modified>
</cp:coreProperties>
</file>